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4" r:id="rId5"/>
    <p:sldId id="267" r:id="rId6"/>
    <p:sldId id="268" r:id="rId7"/>
    <p:sldId id="271" r:id="rId8"/>
    <p:sldId id="272" r:id="rId9"/>
    <p:sldId id="274" r:id="rId10"/>
    <p:sldId id="283" r:id="rId11"/>
    <p:sldId id="280" r:id="rId12"/>
    <p:sldId id="282" r:id="rId13"/>
    <p:sldId id="276" r:id="rId14"/>
    <p:sldId id="273" r:id="rId15"/>
    <p:sldId id="279" r:id="rId16"/>
    <p:sldId id="278" r:id="rId17"/>
    <p:sldId id="281" r:id="rId18"/>
    <p:sldId id="277" r:id="rId19"/>
    <p:sldId id="270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CB16C"/>
    <a:srgbClr val="FA8214"/>
    <a:srgbClr val="002060"/>
    <a:srgbClr val="FF99FF"/>
    <a:srgbClr val="50AAE6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7" autoAdjust="0"/>
    <p:restoredTop sz="91212" autoAdjust="0"/>
  </p:normalViewPr>
  <p:slideViewPr>
    <p:cSldViewPr showGuides="1">
      <p:cViewPr>
        <p:scale>
          <a:sx n="96" d="100"/>
          <a:sy n="96" d="100"/>
        </p:scale>
        <p:origin x="-42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20" d="100"/>
          <a:sy n="120" d="100"/>
        </p:scale>
        <p:origin x="-109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 smtClean="0"/>
              <a:t>Susanne Volk | Titel</a:t>
            </a:r>
            <a:endParaRPr lang="de-DE" dirty="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00" y="190800"/>
            <a:ext cx="1008000" cy="60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197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smtClean="0"/>
              <a:t>Susanne Volk | Titel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5782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024"/>
            <a:ext cx="892899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6344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STEINBUCH</a:t>
            </a:r>
            <a:r>
              <a:rPr lang="de-DE" sz="1000" baseline="0" dirty="0" smtClean="0">
                <a:solidFill>
                  <a:schemeClr val="bg1"/>
                </a:solidFill>
              </a:rPr>
              <a:t> CENTRE FOR COMPUTING - SCC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Git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30.08.2016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dirty="0" err="1" smtClean="0"/>
              <a:t>Steinbuch</a:t>
            </a:r>
            <a:r>
              <a:rPr lang="en-US" sz="900" baseline="0" dirty="0" smtClean="0"/>
              <a:t> Centre for Computing</a:t>
            </a:r>
            <a:endParaRPr lang="en-US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 </a:t>
            </a:r>
            <a:r>
              <a:rPr lang="en-US" dirty="0" err="1" smtClean="0"/>
              <a:t>Git</a:t>
            </a:r>
            <a:r>
              <a:rPr lang="en-US" dirty="0" smtClean="0"/>
              <a:t> Introduction </a:t>
            </a:r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30.08.2016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000" y="6433199"/>
            <a:ext cx="691200" cy="3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tx2"/>
                </a:solidFill>
              </a:rPr>
              <a:t>GIT INRODUCTION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Pavel</a:t>
            </a:r>
            <a:r>
              <a:rPr lang="en-US" sz="1600" dirty="0" smtClean="0">
                <a:solidFill>
                  <a:srgbClr val="000000"/>
                </a:solidFill>
              </a:rPr>
              <a:t> Weber </a:t>
            </a:r>
          </a:p>
          <a:p>
            <a:r>
              <a:rPr lang="de-DE" sz="1600" dirty="0"/>
              <a:t>Steinbuch </a:t>
            </a:r>
            <a:r>
              <a:rPr lang="de-DE" sz="1600" dirty="0" err="1"/>
              <a:t>Centre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Computing</a:t>
            </a:r>
          </a:p>
          <a:p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21" descr="GK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92" y="149697"/>
            <a:ext cx="3240013" cy="12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2483768" y="1412776"/>
            <a:ext cx="1224136" cy="5760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Staging area/Index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139952" y="1412776"/>
            <a:ext cx="1224136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Local repo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660232" y="1412776"/>
            <a:ext cx="1224136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Remote repo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511660" y="2132856"/>
            <a:ext cx="0" cy="40324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95836" y="2132856"/>
            <a:ext cx="0" cy="40324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52020" y="2132856"/>
            <a:ext cx="11764" cy="40324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7272300" y="2139077"/>
            <a:ext cx="14164" cy="402622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012160" y="980728"/>
            <a:ext cx="0" cy="5184576"/>
          </a:xfrm>
          <a:prstGeom prst="line">
            <a:avLst/>
          </a:prstGeom>
          <a:ln w="317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bgerundetes Rechteck 5"/>
          <p:cNvSpPr/>
          <p:nvPr/>
        </p:nvSpPr>
        <p:spPr>
          <a:xfrm>
            <a:off x="899592" y="1412776"/>
            <a:ext cx="1224136" cy="576064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Working directory/tree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Pfeil nach links 19"/>
          <p:cNvSpPr/>
          <p:nvPr/>
        </p:nvSpPr>
        <p:spPr>
          <a:xfrm flipH="1">
            <a:off x="1514810" y="2139077"/>
            <a:ext cx="1581026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add</a:t>
            </a:r>
          </a:p>
        </p:txBody>
      </p:sp>
      <p:sp>
        <p:nvSpPr>
          <p:cNvPr id="21" name="Pfeil nach links 20"/>
          <p:cNvSpPr/>
          <p:nvPr/>
        </p:nvSpPr>
        <p:spPr>
          <a:xfrm flipH="1">
            <a:off x="3095836" y="2423998"/>
            <a:ext cx="1611163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commit</a:t>
            </a:r>
          </a:p>
        </p:txBody>
      </p:sp>
      <p:sp>
        <p:nvSpPr>
          <p:cNvPr id="22" name="Pfeil nach links 21"/>
          <p:cNvSpPr/>
          <p:nvPr/>
        </p:nvSpPr>
        <p:spPr>
          <a:xfrm flipH="1">
            <a:off x="4763784" y="2696343"/>
            <a:ext cx="2496751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push</a:t>
            </a:r>
          </a:p>
        </p:txBody>
      </p:sp>
      <p:sp>
        <p:nvSpPr>
          <p:cNvPr id="23" name="Pfeil nach links 22"/>
          <p:cNvSpPr/>
          <p:nvPr/>
        </p:nvSpPr>
        <p:spPr>
          <a:xfrm>
            <a:off x="1534814" y="4347241"/>
            <a:ext cx="1576766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reset</a:t>
            </a:r>
          </a:p>
        </p:txBody>
      </p:sp>
      <p:sp>
        <p:nvSpPr>
          <p:cNvPr id="24" name="Pfeil nach links 23"/>
          <p:cNvSpPr/>
          <p:nvPr/>
        </p:nvSpPr>
        <p:spPr>
          <a:xfrm>
            <a:off x="1540900" y="5085184"/>
            <a:ext cx="3233026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checkout HEAD</a:t>
            </a:r>
          </a:p>
        </p:txBody>
      </p:sp>
      <p:sp>
        <p:nvSpPr>
          <p:cNvPr id="25" name="Pfeil nach links 24"/>
          <p:cNvSpPr/>
          <p:nvPr/>
        </p:nvSpPr>
        <p:spPr>
          <a:xfrm>
            <a:off x="1552057" y="5733256"/>
            <a:ext cx="3199963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merge</a:t>
            </a:r>
          </a:p>
        </p:txBody>
      </p:sp>
      <p:sp>
        <p:nvSpPr>
          <p:cNvPr id="27" name="Pfeil nach links 26"/>
          <p:cNvSpPr/>
          <p:nvPr/>
        </p:nvSpPr>
        <p:spPr>
          <a:xfrm>
            <a:off x="4763784" y="3220543"/>
            <a:ext cx="2482587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fetch</a:t>
            </a:r>
          </a:p>
        </p:txBody>
      </p:sp>
      <p:sp>
        <p:nvSpPr>
          <p:cNvPr id="28" name="Pfeil nach links 27"/>
          <p:cNvSpPr/>
          <p:nvPr/>
        </p:nvSpPr>
        <p:spPr>
          <a:xfrm>
            <a:off x="1511660" y="3777398"/>
            <a:ext cx="5734711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Pull or rebase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83768" y="214927"/>
            <a:ext cx="3377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Git</a:t>
            </a:r>
            <a:r>
              <a:rPr lang="en-US" sz="4000" dirty="0" smtClean="0"/>
              <a:t> </a:t>
            </a:r>
            <a:r>
              <a:rPr lang="en-US" sz="4000" dirty="0" err="1" smtClean="0"/>
              <a:t>Dataflows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6" name="Pfeil nach links 25"/>
          <p:cNvSpPr/>
          <p:nvPr/>
        </p:nvSpPr>
        <p:spPr>
          <a:xfrm flipH="1">
            <a:off x="1511659" y="2861320"/>
            <a:ext cx="3195339" cy="569843"/>
          </a:xfrm>
          <a:prstGeom prst="leftArrow">
            <a:avLst/>
          </a:prstGeom>
          <a:solidFill>
            <a:srgbClr val="FC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commit - a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5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911975" cy="561975"/>
          </a:xfrm>
        </p:spPr>
        <p:txBody>
          <a:bodyPr/>
          <a:lstStyle/>
          <a:p>
            <a:r>
              <a:rPr lang="en-US" sz="4000" dirty="0" smtClean="0"/>
              <a:t>Remote repo 	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3501008"/>
            <a:ext cx="8356600" cy="2518469"/>
          </a:xfrm>
        </p:spPr>
        <p:txBody>
          <a:bodyPr/>
          <a:lstStyle/>
          <a:p>
            <a:r>
              <a:rPr lang="en-US" dirty="0" smtClean="0"/>
              <a:t>Exercise 3: </a:t>
            </a:r>
          </a:p>
          <a:p>
            <a:pPr lvl="1"/>
            <a:r>
              <a:rPr lang="en-US" dirty="0" smtClean="0"/>
              <a:t>Add remote repository to your local </a:t>
            </a:r>
            <a:r>
              <a:rPr lang="en-US" dirty="0" smtClean="0"/>
              <a:t>repo with clone or with remote add  </a:t>
            </a:r>
            <a:endParaRPr lang="en-US" dirty="0" smtClean="0"/>
          </a:p>
          <a:p>
            <a:pPr lvl="1"/>
            <a:r>
              <a:rPr lang="en-US" dirty="0" smtClean="0"/>
              <a:t>Try push, </a:t>
            </a:r>
            <a:r>
              <a:rPr lang="en-US" dirty="0" smtClean="0"/>
              <a:t>pull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55776" y="2397966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repo 1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364088" y="2397966"/>
            <a:ext cx="1296144" cy="7470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repo 2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23928" y="1173830"/>
            <a:ext cx="12241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Remote central repo 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>
            <a:stCxn id="6" idx="0"/>
            <a:endCxn id="8" idx="1"/>
          </p:cNvCxnSpPr>
          <p:nvPr/>
        </p:nvCxnSpPr>
        <p:spPr>
          <a:xfrm flipV="1">
            <a:off x="3167844" y="1569874"/>
            <a:ext cx="756084" cy="828092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" idx="0"/>
            <a:endCxn id="8" idx="3"/>
          </p:cNvCxnSpPr>
          <p:nvPr/>
        </p:nvCxnSpPr>
        <p:spPr>
          <a:xfrm flipH="1" flipV="1">
            <a:off x="5148064" y="1569874"/>
            <a:ext cx="864096" cy="828092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5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erade Verbindung 33"/>
          <p:cNvCxnSpPr/>
          <p:nvPr/>
        </p:nvCxnSpPr>
        <p:spPr>
          <a:xfrm>
            <a:off x="3019015" y="4767040"/>
            <a:ext cx="2952835" cy="24139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17" idx="2"/>
          </p:cNvCxnSpPr>
          <p:nvPr/>
        </p:nvCxnSpPr>
        <p:spPr>
          <a:xfrm>
            <a:off x="2984755" y="3510300"/>
            <a:ext cx="2952835" cy="24139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Fetch, Rebase, Pull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0367" cy="4894262"/>
          </a:xfrm>
        </p:spPr>
        <p:txBody>
          <a:bodyPr/>
          <a:lstStyle/>
          <a:p>
            <a:r>
              <a:rPr lang="en-US" sz="2400" dirty="0" err="1"/>
              <a:t>git</a:t>
            </a:r>
            <a:r>
              <a:rPr lang="en-US" sz="2400" dirty="0"/>
              <a:t> fetch </a:t>
            </a:r>
            <a:r>
              <a:rPr lang="en-US" sz="2400" dirty="0" smtClean="0"/>
              <a:t>- </a:t>
            </a:r>
            <a:r>
              <a:rPr lang="en-US" sz="2400" dirty="0"/>
              <a:t>updates the local copy of remote repository </a:t>
            </a:r>
            <a:endParaRPr lang="en-US" sz="2400" dirty="0" smtClean="0"/>
          </a:p>
          <a:p>
            <a:r>
              <a:rPr lang="en-US" sz="2400" dirty="0" err="1"/>
              <a:t>git</a:t>
            </a:r>
            <a:r>
              <a:rPr lang="en-US" sz="2400" dirty="0"/>
              <a:t> rebase </a:t>
            </a:r>
            <a:r>
              <a:rPr lang="en-US" sz="2400" dirty="0" smtClean="0"/>
              <a:t>undo </a:t>
            </a:r>
            <a:r>
              <a:rPr lang="en-US" sz="2400" dirty="0"/>
              <a:t>the local changes -&gt; apply the remote -&gt; </a:t>
            </a:r>
            <a:r>
              <a:rPr lang="en-US" sz="2400" dirty="0" smtClean="0"/>
              <a:t>do </a:t>
            </a:r>
            <a:r>
              <a:rPr lang="en-US" sz="2400" dirty="0"/>
              <a:t>the local on top of applied remote</a:t>
            </a:r>
          </a:p>
          <a:p>
            <a:r>
              <a:rPr lang="en-US" sz="2400" dirty="0" err="1" smtClean="0"/>
              <a:t>git</a:t>
            </a:r>
            <a:r>
              <a:rPr lang="en-US" sz="2400" dirty="0" smtClean="0"/>
              <a:t> pull   -  fetch + merge – applies the changes from remote on top of local </a:t>
            </a:r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Git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17" name="Flussdiagramm: Verbindungsstelle 16"/>
          <p:cNvSpPr/>
          <p:nvPr/>
        </p:nvSpPr>
        <p:spPr>
          <a:xfrm>
            <a:off x="2984755" y="3366284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8" name="Flussdiagramm: Verbindungsstelle 17"/>
          <p:cNvSpPr/>
          <p:nvPr/>
        </p:nvSpPr>
        <p:spPr>
          <a:xfrm>
            <a:off x="3474883" y="3366284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9" name="Flussdiagramm: Verbindungsstelle 18"/>
          <p:cNvSpPr/>
          <p:nvPr/>
        </p:nvSpPr>
        <p:spPr>
          <a:xfrm>
            <a:off x="3957370" y="3366284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0" name="Flussdiagramm: Verbindungsstelle 19"/>
          <p:cNvSpPr/>
          <p:nvPr/>
        </p:nvSpPr>
        <p:spPr>
          <a:xfrm>
            <a:off x="4474611" y="3366284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1" name="Flussdiagramm: Verbindungsstelle 20"/>
          <p:cNvSpPr/>
          <p:nvPr/>
        </p:nvSpPr>
        <p:spPr>
          <a:xfrm>
            <a:off x="5039044" y="3366284"/>
            <a:ext cx="360040" cy="288032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2" name="Flussdiagramm: Verbindungsstelle 21"/>
          <p:cNvSpPr/>
          <p:nvPr/>
        </p:nvSpPr>
        <p:spPr>
          <a:xfrm>
            <a:off x="5626739" y="3382377"/>
            <a:ext cx="360040" cy="288032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95882" y="328498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Remote </a:t>
            </a:r>
            <a:endParaRPr lang="en-US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367890" y="459042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Flussdiagramm: Verbindungsstelle 24"/>
          <p:cNvSpPr/>
          <p:nvPr/>
        </p:nvSpPr>
        <p:spPr>
          <a:xfrm>
            <a:off x="2984755" y="4631070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Flussdiagramm: Verbindungsstelle 25"/>
          <p:cNvSpPr/>
          <p:nvPr/>
        </p:nvSpPr>
        <p:spPr>
          <a:xfrm>
            <a:off x="3474883" y="4631070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7" name="Flussdiagramm: Verbindungsstelle 26"/>
          <p:cNvSpPr/>
          <p:nvPr/>
        </p:nvSpPr>
        <p:spPr>
          <a:xfrm>
            <a:off x="3957370" y="4631070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8" name="Flussdiagramm: Verbindungsstelle 27"/>
          <p:cNvSpPr/>
          <p:nvPr/>
        </p:nvSpPr>
        <p:spPr>
          <a:xfrm>
            <a:off x="4474611" y="4631070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9" name="Flussdiagramm: Verbindungsstelle 28"/>
          <p:cNvSpPr/>
          <p:nvPr/>
        </p:nvSpPr>
        <p:spPr>
          <a:xfrm>
            <a:off x="5039044" y="4631070"/>
            <a:ext cx="360040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0" name="Flussdiagramm: Verbindungsstelle 29"/>
          <p:cNvSpPr/>
          <p:nvPr/>
        </p:nvSpPr>
        <p:spPr>
          <a:xfrm>
            <a:off x="5626739" y="4647163"/>
            <a:ext cx="360040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4916529" y="3810097"/>
            <a:ext cx="1080120" cy="832738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 rot="19298502">
            <a:off x="4412051" y="3991813"/>
            <a:ext cx="1410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GIT REBASE</a:t>
            </a:r>
            <a:endParaRPr lang="en-US" sz="1600" dirty="0"/>
          </a:p>
        </p:txBody>
      </p:sp>
      <p:cxnSp>
        <p:nvCxnSpPr>
          <p:cNvPr id="39" name="Gerade Verbindung 38"/>
          <p:cNvCxnSpPr/>
          <p:nvPr/>
        </p:nvCxnSpPr>
        <p:spPr>
          <a:xfrm>
            <a:off x="1931598" y="5509186"/>
            <a:ext cx="3875161" cy="12069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ssdiagramm: Verbindungsstelle 39"/>
          <p:cNvSpPr/>
          <p:nvPr/>
        </p:nvSpPr>
        <p:spPr>
          <a:xfrm>
            <a:off x="1897338" y="5373216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1" name="Flussdiagramm: Verbindungsstelle 40"/>
          <p:cNvSpPr/>
          <p:nvPr/>
        </p:nvSpPr>
        <p:spPr>
          <a:xfrm>
            <a:off x="2387466" y="5373216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2" name="Flussdiagramm: Verbindungsstelle 41"/>
          <p:cNvSpPr/>
          <p:nvPr/>
        </p:nvSpPr>
        <p:spPr>
          <a:xfrm>
            <a:off x="2869953" y="5373216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3" name="Flussdiagramm: Verbindungsstelle 42"/>
          <p:cNvSpPr/>
          <p:nvPr/>
        </p:nvSpPr>
        <p:spPr>
          <a:xfrm>
            <a:off x="3387194" y="5373216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4" name="Flussdiagramm: Verbindungsstelle 43"/>
          <p:cNvSpPr/>
          <p:nvPr/>
        </p:nvSpPr>
        <p:spPr>
          <a:xfrm>
            <a:off x="3951627" y="5373216"/>
            <a:ext cx="360040" cy="288032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5" name="Flussdiagramm: Verbindungsstelle 44"/>
          <p:cNvSpPr/>
          <p:nvPr/>
        </p:nvSpPr>
        <p:spPr>
          <a:xfrm>
            <a:off x="4539322" y="5389309"/>
            <a:ext cx="360040" cy="288032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46" name="Gerade Verbindung 45"/>
          <p:cNvCxnSpPr>
            <a:endCxn id="60" idx="6"/>
          </p:cNvCxnSpPr>
          <p:nvPr/>
        </p:nvCxnSpPr>
        <p:spPr>
          <a:xfrm>
            <a:off x="1931598" y="6013242"/>
            <a:ext cx="4034633" cy="12069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ussdiagramm: Verbindungsstelle 46"/>
          <p:cNvSpPr/>
          <p:nvPr/>
        </p:nvSpPr>
        <p:spPr>
          <a:xfrm>
            <a:off x="1897338" y="5877272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8" name="Flussdiagramm: Verbindungsstelle 47"/>
          <p:cNvSpPr/>
          <p:nvPr/>
        </p:nvSpPr>
        <p:spPr>
          <a:xfrm>
            <a:off x="2387466" y="5877272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9" name="Flussdiagramm: Verbindungsstelle 48"/>
          <p:cNvSpPr/>
          <p:nvPr/>
        </p:nvSpPr>
        <p:spPr>
          <a:xfrm>
            <a:off x="2869953" y="5877272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0" name="Flussdiagramm: Verbindungsstelle 49"/>
          <p:cNvSpPr/>
          <p:nvPr/>
        </p:nvSpPr>
        <p:spPr>
          <a:xfrm>
            <a:off x="3387194" y="5877272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1" name="Flussdiagramm: Verbindungsstelle 50"/>
          <p:cNvSpPr/>
          <p:nvPr/>
        </p:nvSpPr>
        <p:spPr>
          <a:xfrm>
            <a:off x="3951627" y="5877272"/>
            <a:ext cx="360040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2" name="Flussdiagramm: Verbindungsstelle 51"/>
          <p:cNvSpPr/>
          <p:nvPr/>
        </p:nvSpPr>
        <p:spPr>
          <a:xfrm>
            <a:off x="4539322" y="5893365"/>
            <a:ext cx="360040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5996649" y="3810097"/>
            <a:ext cx="951615" cy="832738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 rot="2480223">
            <a:off x="6053576" y="3907551"/>
            <a:ext cx="1143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GIT PULL </a:t>
            </a:r>
            <a:endParaRPr lang="en-US" sz="1600" dirty="0"/>
          </a:p>
        </p:txBody>
      </p:sp>
      <p:sp>
        <p:nvSpPr>
          <p:cNvPr id="57" name="Flussdiagramm: Verbindungsstelle 56"/>
          <p:cNvSpPr/>
          <p:nvPr/>
        </p:nvSpPr>
        <p:spPr>
          <a:xfrm>
            <a:off x="5051762" y="5389309"/>
            <a:ext cx="360040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8" name="Flussdiagramm: Verbindungsstelle 57"/>
          <p:cNvSpPr/>
          <p:nvPr/>
        </p:nvSpPr>
        <p:spPr>
          <a:xfrm>
            <a:off x="5581870" y="5389851"/>
            <a:ext cx="360040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9" name="Flussdiagramm: Verbindungsstelle 58"/>
          <p:cNvSpPr/>
          <p:nvPr/>
        </p:nvSpPr>
        <p:spPr>
          <a:xfrm>
            <a:off x="5051762" y="5893907"/>
            <a:ext cx="360040" cy="288032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60" name="Flussdiagramm: Verbindungsstelle 59"/>
          <p:cNvSpPr/>
          <p:nvPr/>
        </p:nvSpPr>
        <p:spPr>
          <a:xfrm>
            <a:off x="5606191" y="5881295"/>
            <a:ext cx="360040" cy="288032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18281" y="533055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git</a:t>
            </a:r>
            <a:r>
              <a:rPr lang="en-US" dirty="0" smtClean="0"/>
              <a:t> rebase:</a:t>
            </a:r>
            <a:endParaRPr lang="en-US" dirty="0"/>
          </a:p>
        </p:txBody>
      </p:sp>
      <p:sp>
        <p:nvSpPr>
          <p:cNvPr id="64" name="Textfeld 63"/>
          <p:cNvSpPr txBox="1"/>
          <p:nvPr/>
        </p:nvSpPr>
        <p:spPr>
          <a:xfrm>
            <a:off x="345252" y="585325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git</a:t>
            </a:r>
            <a:r>
              <a:rPr lang="en-US" dirty="0" smtClean="0"/>
              <a:t> pull: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3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branch </a:t>
            </a:r>
          </a:p>
          <a:p>
            <a:r>
              <a:rPr lang="en-US" dirty="0" smtClean="0"/>
              <a:t>Why we need branches? </a:t>
            </a:r>
          </a:p>
          <a:p>
            <a:r>
              <a:rPr lang="en-US" dirty="0" smtClean="0"/>
              <a:t>How to make a branch </a:t>
            </a:r>
          </a:p>
          <a:p>
            <a:r>
              <a:rPr lang="en-US" dirty="0" smtClean="0"/>
              <a:t>How to switch between branches</a:t>
            </a:r>
          </a:p>
          <a:p>
            <a:r>
              <a:rPr lang="en-US" dirty="0" smtClean="0"/>
              <a:t>Pushing to branch </a:t>
            </a:r>
          </a:p>
          <a:p>
            <a:r>
              <a:rPr lang="en-US" dirty="0" smtClean="0"/>
              <a:t>Merging back to master </a:t>
            </a:r>
          </a:p>
          <a:p>
            <a:r>
              <a:rPr lang="en-US" dirty="0" smtClean="0"/>
              <a:t>Deleting  a branch locally </a:t>
            </a:r>
          </a:p>
          <a:p>
            <a:r>
              <a:rPr lang="en-US" dirty="0" smtClean="0"/>
              <a:t>Deleting  a branch remotely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92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branches: example 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cxnSp>
        <p:nvCxnSpPr>
          <p:cNvPr id="6" name="Gerade Verbindung 5"/>
          <p:cNvCxnSpPr>
            <a:stCxn id="16" idx="5"/>
            <a:endCxn id="15" idx="1"/>
          </p:cNvCxnSpPr>
          <p:nvPr/>
        </p:nvCxnSpPr>
        <p:spPr>
          <a:xfrm>
            <a:off x="2106526" y="2309914"/>
            <a:ext cx="1159747" cy="1110294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66708" y="2179826"/>
            <a:ext cx="8426683" cy="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66706" y="2878878"/>
            <a:ext cx="8426685" cy="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15" idx="2"/>
            <a:endCxn id="18" idx="6"/>
          </p:cNvCxnSpPr>
          <p:nvPr/>
        </p:nvCxnSpPr>
        <p:spPr>
          <a:xfrm>
            <a:off x="3206596" y="3550227"/>
            <a:ext cx="1759225" cy="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3723" y="1578958"/>
            <a:ext cx="82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Master 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90540" y="2496096"/>
            <a:ext cx="55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Dev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694187" y="3420208"/>
            <a:ext cx="1284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feature/issue</a:t>
            </a:r>
            <a:endParaRPr lang="en-US" sz="1600" dirty="0"/>
          </a:p>
        </p:txBody>
      </p:sp>
      <p:sp>
        <p:nvSpPr>
          <p:cNvPr id="13" name="Ellipse 12"/>
          <p:cNvSpPr/>
          <p:nvPr/>
        </p:nvSpPr>
        <p:spPr>
          <a:xfrm>
            <a:off x="566100" y="1995952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286684" y="2695004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06596" y="3366353"/>
            <a:ext cx="407503" cy="36774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758700" y="1996021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378294" y="2681682"/>
            <a:ext cx="407503" cy="36774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558318" y="3366353"/>
            <a:ext cx="407503" cy="36774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19" name="Gerade Verbindung 18"/>
          <p:cNvCxnSpPr>
            <a:stCxn id="13" idx="5"/>
            <a:endCxn id="14" idx="1"/>
          </p:cNvCxnSpPr>
          <p:nvPr/>
        </p:nvCxnSpPr>
        <p:spPr>
          <a:xfrm>
            <a:off x="913926" y="2309845"/>
            <a:ext cx="432435" cy="439014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18" idx="7"/>
            <a:endCxn id="17" idx="3"/>
          </p:cNvCxnSpPr>
          <p:nvPr/>
        </p:nvCxnSpPr>
        <p:spPr>
          <a:xfrm flipV="1">
            <a:off x="4906144" y="2995575"/>
            <a:ext cx="531827" cy="424633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7661333" y="1993867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2" name="Gerade Verbindung 21"/>
          <p:cNvCxnSpPr>
            <a:stCxn id="23" idx="7"/>
            <a:endCxn id="21" idx="3"/>
          </p:cNvCxnSpPr>
          <p:nvPr/>
        </p:nvCxnSpPr>
        <p:spPr>
          <a:xfrm flipV="1">
            <a:off x="7236485" y="2307760"/>
            <a:ext cx="484525" cy="427777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888659" y="2681682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827038" y="2517780"/>
            <a:ext cx="957129" cy="6799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Tests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498951" y="2427954"/>
            <a:ext cx="1504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 request  </a:t>
            </a:r>
            <a:endParaRPr lang="en-US" sz="1600" dirty="0"/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973603" y="2177975"/>
            <a:ext cx="785098" cy="1851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16" idx="6"/>
            <a:endCxn id="21" idx="2"/>
          </p:cNvCxnSpPr>
          <p:nvPr/>
        </p:nvCxnSpPr>
        <p:spPr>
          <a:xfrm flipV="1">
            <a:off x="2166203" y="2177741"/>
            <a:ext cx="5495130" cy="2154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14" idx="6"/>
            <a:endCxn id="17" idx="2"/>
          </p:cNvCxnSpPr>
          <p:nvPr/>
        </p:nvCxnSpPr>
        <p:spPr>
          <a:xfrm flipV="1">
            <a:off x="1694187" y="2865556"/>
            <a:ext cx="3684107" cy="13322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thejodimaker.com/images/imagePassProt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2" y="1558956"/>
            <a:ext cx="378557" cy="3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lipse 29"/>
          <p:cNvSpPr/>
          <p:nvPr/>
        </p:nvSpPr>
        <p:spPr>
          <a:xfrm>
            <a:off x="3206595" y="1969212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378293" y="2016578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580415" y="2032104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558317" y="1990466"/>
            <a:ext cx="407503" cy="3677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2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11975" cy="561975"/>
          </a:xfrm>
        </p:spPr>
        <p:txBody>
          <a:bodyPr/>
          <a:lstStyle/>
          <a:p>
            <a:pPr algn="ctr"/>
            <a:r>
              <a:rPr lang="en-US" dirty="0" smtClean="0"/>
              <a:t>Branches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2"/>
            <a:ext cx="8356600" cy="4894262"/>
          </a:xfrm>
        </p:spPr>
        <p:txBody>
          <a:bodyPr/>
          <a:lstStyle/>
          <a:p>
            <a:r>
              <a:rPr lang="en-US" sz="1800" dirty="0"/>
              <a:t>A branch is simply a pointer to a </a:t>
            </a:r>
            <a:r>
              <a:rPr lang="en-US" sz="1800" dirty="0" smtClean="0"/>
              <a:t>commit</a:t>
            </a:r>
          </a:p>
          <a:p>
            <a:r>
              <a:rPr lang="en-US" sz="1800" dirty="0"/>
              <a:t>Create a new branch: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branch &lt;new branch&gt;  [&lt;start point&gt;]</a:t>
            </a:r>
          </a:p>
          <a:p>
            <a:r>
              <a:rPr lang="en-US" sz="1800" dirty="0"/>
              <a:t>Delete a branch: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branch -d | -D  &lt;branch</a:t>
            </a:r>
            <a:r>
              <a:rPr lang="en-US" dirty="0" smtClean="0"/>
              <a:t>&gt; (-D also deletes unmerged branches)</a:t>
            </a:r>
            <a:endParaRPr lang="en-US" dirty="0"/>
          </a:p>
          <a:p>
            <a:r>
              <a:rPr lang="en-US" sz="1800" dirty="0"/>
              <a:t>Rename a branch: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branch -m &lt;old name&gt; &lt;new name</a:t>
            </a:r>
            <a:r>
              <a:rPr lang="en-US" dirty="0" smtClean="0"/>
              <a:t>&gt;</a:t>
            </a:r>
          </a:p>
          <a:p>
            <a:r>
              <a:rPr lang="en-US" sz="1800" dirty="0" smtClean="0"/>
              <a:t>Delete remote branch: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push origin :&lt;branch&gt;</a:t>
            </a:r>
            <a:endParaRPr lang="en-US" dirty="0"/>
          </a:p>
          <a:p>
            <a:r>
              <a:rPr lang="en-US" sz="1800" dirty="0"/>
              <a:t>List </a:t>
            </a:r>
            <a:r>
              <a:rPr lang="en-US" sz="1800" dirty="0" smtClean="0"/>
              <a:t>all branches</a:t>
            </a:r>
            <a:endParaRPr lang="en-US" sz="1800" dirty="0"/>
          </a:p>
          <a:p>
            <a:pPr lvl="1"/>
            <a:r>
              <a:rPr lang="en-US" dirty="0" err="1"/>
              <a:t>git</a:t>
            </a:r>
            <a:r>
              <a:rPr lang="en-US" dirty="0"/>
              <a:t> branch [-r|-a]</a:t>
            </a:r>
          </a:p>
          <a:p>
            <a:r>
              <a:rPr lang="en-US" sz="1800" dirty="0"/>
              <a:t>Move into (checkout) a branch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checkout &lt;branch&gt;</a:t>
            </a:r>
          </a:p>
          <a:p>
            <a:r>
              <a:rPr lang="en-US" sz="1800" dirty="0"/>
              <a:t>Create a branch and check it out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checkout -b &lt;branch</a:t>
            </a:r>
            <a:r>
              <a:rPr lang="en-US" dirty="0" smtClean="0"/>
              <a:t>&gt;</a:t>
            </a:r>
          </a:p>
          <a:p>
            <a:r>
              <a:rPr lang="en-US" sz="1800" dirty="0" smtClean="0"/>
              <a:t>Merge branches: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merge &lt; branch&gt;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49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511006" cy="551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7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</a:t>
            </a:r>
            <a:r>
              <a:rPr lang="en-US" sz="4000" dirty="0" err="1"/>
              <a:t>git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Development started in 2005 </a:t>
            </a:r>
            <a:endParaRPr lang="en-US" sz="2200" dirty="0" smtClean="0"/>
          </a:p>
          <a:p>
            <a:r>
              <a:rPr lang="en-US" sz="2200" dirty="0" smtClean="0"/>
              <a:t>Distributed </a:t>
            </a:r>
            <a:r>
              <a:rPr lang="en-US" sz="2200" dirty="0"/>
              <a:t>Version </a:t>
            </a:r>
            <a:r>
              <a:rPr lang="en-US" sz="2200" dirty="0" smtClean="0"/>
              <a:t>Control System</a:t>
            </a:r>
          </a:p>
          <a:p>
            <a:pPr lvl="1"/>
            <a:r>
              <a:rPr lang="en-US" sz="2200" dirty="0" smtClean="0"/>
              <a:t>You don’t need to run server </a:t>
            </a:r>
            <a:endParaRPr lang="en-US" sz="2200" dirty="0"/>
          </a:p>
          <a:p>
            <a:r>
              <a:rPr lang="en-US" sz="2200" dirty="0"/>
              <a:t>Initially written in C by Linus Torvalds</a:t>
            </a:r>
          </a:p>
          <a:p>
            <a:r>
              <a:rPr lang="en-US" sz="2200" dirty="0" smtClean="0"/>
              <a:t>Widely </a:t>
            </a:r>
            <a:r>
              <a:rPr lang="en-US" sz="2200" dirty="0"/>
              <a:t>used </a:t>
            </a:r>
            <a:r>
              <a:rPr lang="en-US" sz="2200" dirty="0" smtClean="0"/>
              <a:t>nowadays</a:t>
            </a:r>
            <a:endParaRPr lang="en-US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59"/>
            <a:ext cx="3242978" cy="32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3275856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…. The Linux philosophy is “laugh in the face of danger”. Oops. Wrong one. “Do it yourself”. That’s it. </a:t>
            </a:r>
          </a:p>
        </p:txBody>
      </p:sp>
    </p:spTree>
    <p:extLst>
      <p:ext uri="{BB962C8B-B14F-4D97-AF65-F5344CB8AC3E}">
        <p14:creationId xmlns:p14="http://schemas.microsoft.com/office/powerpoint/2010/main" val="3184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What’s </a:t>
            </a:r>
            <a:r>
              <a:rPr lang="en-US" sz="4000" dirty="0" err="1" smtClean="0"/>
              <a:t>git</a:t>
            </a:r>
            <a:r>
              <a:rPr lang="en-US" sz="4000" dirty="0" smtClean="0"/>
              <a:t> for? 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Primarily for source code management </a:t>
            </a:r>
          </a:p>
          <a:p>
            <a:pPr lvl="1"/>
            <a:r>
              <a:rPr lang="en-US" sz="2400" dirty="0" smtClean="0"/>
              <a:t>Track changes </a:t>
            </a:r>
          </a:p>
          <a:p>
            <a:pPr lvl="1"/>
            <a:r>
              <a:rPr lang="en-US" sz="2400" dirty="0" smtClean="0"/>
              <a:t>Check the project history </a:t>
            </a:r>
          </a:p>
          <a:p>
            <a:pPr lvl="1"/>
            <a:r>
              <a:rPr lang="en-US" sz="2400" dirty="0" smtClean="0"/>
              <a:t>Compare versions</a:t>
            </a:r>
          </a:p>
          <a:p>
            <a:pPr lvl="1"/>
            <a:r>
              <a:rPr lang="en-US" sz="2400" dirty="0" smtClean="0"/>
              <a:t>Create branches and workflows</a:t>
            </a:r>
          </a:p>
          <a:p>
            <a:pPr lvl="1"/>
            <a:r>
              <a:rPr lang="en-US" sz="2400" dirty="0" smtClean="0"/>
              <a:t>Retrieve old versions </a:t>
            </a:r>
          </a:p>
          <a:p>
            <a:r>
              <a:rPr lang="en-US" sz="2600" dirty="0" smtClean="0"/>
              <a:t>Local version controlling </a:t>
            </a:r>
          </a:p>
          <a:p>
            <a:pPr lvl="1"/>
            <a:r>
              <a:rPr lang="en-US" sz="2400" dirty="0" smtClean="0"/>
              <a:t>No central repository needed </a:t>
            </a:r>
          </a:p>
          <a:p>
            <a:pPr lvl="2"/>
            <a:r>
              <a:rPr lang="en-US" sz="2200" dirty="0"/>
              <a:t> </a:t>
            </a:r>
            <a:r>
              <a:rPr lang="en-US" sz="2200" dirty="0" smtClean="0"/>
              <a:t>Don’t need  to wait for network presence to do a commit.</a:t>
            </a:r>
          </a:p>
          <a:p>
            <a:pPr lvl="1"/>
            <a:r>
              <a:rPr lang="en-US" sz="2400" dirty="0" smtClean="0"/>
              <a:t>Each developer has the </a:t>
            </a:r>
            <a:r>
              <a:rPr lang="en-US" sz="2400" b="1" dirty="0" smtClean="0"/>
              <a:t>full repo </a:t>
            </a:r>
            <a:r>
              <a:rPr lang="en-US" sz="2400" dirty="0" smtClean="0"/>
              <a:t>of the project </a:t>
            </a:r>
          </a:p>
          <a:p>
            <a:pPr marL="476250" lvl="1" indent="0">
              <a:buNone/>
            </a:pPr>
            <a:endParaRPr lang="en-US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9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Why </a:t>
            </a:r>
            <a:r>
              <a:rPr lang="en-US" sz="4000" dirty="0" err="1" smtClean="0"/>
              <a:t>Git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356600" cy="4894262"/>
          </a:xfrm>
        </p:spPr>
        <p:txBody>
          <a:bodyPr/>
          <a:lstStyle/>
          <a:p>
            <a:r>
              <a:rPr lang="en-US" dirty="0" smtClean="0"/>
              <a:t>Distributed source control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Fast and efficient</a:t>
            </a:r>
          </a:p>
          <a:p>
            <a:r>
              <a:rPr lang="en-US" dirty="0" smtClean="0"/>
              <a:t>Scalable and extensible</a:t>
            </a:r>
          </a:p>
          <a:p>
            <a:r>
              <a:rPr lang="en-US" dirty="0" smtClean="0"/>
              <a:t>Multi-protocol support ( SSH, HTTP, </a:t>
            </a:r>
            <a:r>
              <a:rPr lang="en-US" dirty="0" err="1" smtClean="0"/>
              <a:t>Git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Different working scenarios: </a:t>
            </a:r>
          </a:p>
          <a:p>
            <a:pPr lvl="1"/>
            <a:r>
              <a:rPr lang="en-US" dirty="0" smtClean="0"/>
              <a:t>Single developer, central server, master,  </a:t>
            </a:r>
            <a:r>
              <a:rPr lang="en-US" dirty="0" err="1" smtClean="0"/>
              <a:t>hierachy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400600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179512" y="1434262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Subversion/CVS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61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11975" cy="561975"/>
          </a:xfrm>
        </p:spPr>
        <p:txBody>
          <a:bodyPr/>
          <a:lstStyle/>
          <a:p>
            <a:r>
              <a:rPr lang="en-US" sz="4000" dirty="0" smtClean="0"/>
              <a:t>Get started 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Goto</a:t>
            </a:r>
            <a:r>
              <a:rPr lang="en-US" sz="2400" dirty="0" smtClean="0"/>
              <a:t> wiki </a:t>
            </a:r>
          </a:p>
          <a:p>
            <a:r>
              <a:rPr lang="en-US" sz="2400" dirty="0" smtClean="0"/>
              <a:t> Exercise 1</a:t>
            </a:r>
          </a:p>
          <a:p>
            <a:pPr lvl="1"/>
            <a:r>
              <a:rPr lang="en-US" sz="2400" dirty="0" smtClean="0"/>
              <a:t>Examine the </a:t>
            </a:r>
            <a:r>
              <a:rPr lang="en-US" sz="2400" dirty="0" err="1" smtClean="0"/>
              <a:t>config</a:t>
            </a:r>
            <a:r>
              <a:rPr lang="en-US" sz="2400" dirty="0" smtClean="0"/>
              <a:t> files </a:t>
            </a:r>
          </a:p>
          <a:p>
            <a:pPr lvl="1"/>
            <a:r>
              <a:rPr lang="en-US" sz="2400" dirty="0" smtClean="0"/>
              <a:t>Apply </a:t>
            </a:r>
            <a:r>
              <a:rPr lang="en-US" sz="2400" dirty="0" smtClean="0"/>
              <a:t>configuration</a:t>
            </a:r>
          </a:p>
          <a:p>
            <a:pPr lvl="1"/>
            <a:r>
              <a:rPr lang="en-US" sz="2400" dirty="0" smtClean="0"/>
              <a:t>Implement new aliases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Git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220072" y="1268760"/>
            <a:ext cx="331236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/gitconfig1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79606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Environments: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…… 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5472100" y="1592796"/>
            <a:ext cx="280831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5940152" y="1880828"/>
            <a:ext cx="187545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220072" y="1272898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/</a:t>
            </a:r>
            <a:r>
              <a:rPr lang="en-US" sz="1200" b="1" dirty="0" err="1"/>
              <a:t>etc</a:t>
            </a:r>
            <a:r>
              <a:rPr lang="en-US" sz="1200" b="1" dirty="0"/>
              <a:t>/</a:t>
            </a:r>
            <a:r>
              <a:rPr lang="en-US" sz="1200" b="1" dirty="0" err="1"/>
              <a:t>gitconfig</a:t>
            </a:r>
            <a:endParaRPr lang="en-US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472100" y="1603829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~/</a:t>
            </a:r>
            <a:r>
              <a:rPr lang="en-US" sz="1200" b="1" dirty="0"/>
              <a:t>.</a:t>
            </a:r>
            <a:r>
              <a:rPr lang="en-US" sz="1200" b="1" dirty="0" err="1" smtClean="0"/>
              <a:t>gitconfig</a:t>
            </a:r>
            <a:endParaRPr lang="en-US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044532" y="1969080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~/repo/.</a:t>
            </a:r>
            <a:r>
              <a:rPr lang="en-US" sz="1200" b="1" dirty="0" err="1" smtClean="0"/>
              <a:t>git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config</a:t>
            </a:r>
            <a:endParaRPr lang="en-US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325859" y="126876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--system</a:t>
            </a:r>
            <a:endParaRPr lang="en-US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397381" y="1573051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--global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094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vs. Distributed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03" y="1268760"/>
            <a:ext cx="3019671" cy="44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0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trees in local repository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4365104"/>
            <a:ext cx="8356600" cy="1294333"/>
          </a:xfrm>
        </p:spPr>
        <p:txBody>
          <a:bodyPr/>
          <a:lstStyle/>
          <a:p>
            <a:r>
              <a:rPr lang="en-US" dirty="0" smtClean="0"/>
              <a:t>Each commit contains the full working tree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1441569" y="1744537"/>
            <a:ext cx="616180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837941" y="2494384"/>
            <a:ext cx="1369059" cy="6822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Staging area/Index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756362" y="2509492"/>
            <a:ext cx="1510256" cy="63033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Local </a:t>
            </a:r>
            <a:r>
              <a:rPr lang="en-US" sz="1400" b="1" dirty="0" smtClean="0">
                <a:solidFill>
                  <a:schemeClr val="tx1"/>
                </a:solidFill>
              </a:rPr>
              <a:t>repo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895912" y="2521295"/>
            <a:ext cx="1600606" cy="628467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Working directory/tree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4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421835" cy="561975"/>
          </a:xfrm>
        </p:spPr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Add, Commit, Reset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2" y="1198563"/>
            <a:ext cx="8500367" cy="4894262"/>
          </a:xfrm>
        </p:spPr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it</a:t>
            </a:r>
            <a:r>
              <a:rPr lang="en-US" dirty="0" smtClean="0"/>
              <a:t> add – add the file to staging area or index 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it</a:t>
            </a:r>
            <a:r>
              <a:rPr lang="en-US" dirty="0" smtClean="0"/>
              <a:t> reset – undo adding  a file to index, move the file back to working tree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4581128"/>
            <a:ext cx="6340127" cy="115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sz="2400" dirty="0"/>
              <a:t>Exercise 2  </a:t>
            </a:r>
          </a:p>
          <a:p>
            <a:pPr lvl="1"/>
            <a:r>
              <a:rPr lang="en-US" sz="2400" dirty="0"/>
              <a:t>Create local repo </a:t>
            </a:r>
          </a:p>
          <a:p>
            <a:pPr lvl="1"/>
            <a:r>
              <a:rPr lang="en-US" sz="2400" dirty="0"/>
              <a:t>Add file and commit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4067944" y="21328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/>
              <a:t>Different add options: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/>
              <a:t>add *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add .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add --all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add -u 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add &lt;file path&gt;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25420" y="4005064"/>
            <a:ext cx="440216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git</a:t>
            </a:r>
            <a:r>
              <a:rPr lang="en-US" sz="1400" dirty="0" smtClean="0"/>
              <a:t> </a:t>
            </a:r>
            <a:r>
              <a:rPr lang="en-US" sz="1400" dirty="0"/>
              <a:t>add </a:t>
            </a:r>
            <a:r>
              <a:rPr lang="en-US" sz="1400" dirty="0" smtClean="0"/>
              <a:t>--all </a:t>
            </a:r>
            <a:r>
              <a:rPr lang="en-US" sz="1400" dirty="0"/>
              <a:t>stages </a:t>
            </a:r>
            <a:r>
              <a:rPr lang="en-US" sz="1400" dirty="0" smtClean="0"/>
              <a:t>All</a:t>
            </a:r>
            <a:endParaRPr lang="en-US" sz="1400" dirty="0"/>
          </a:p>
          <a:p>
            <a:r>
              <a:rPr lang="en-US" sz="1400" dirty="0" err="1" smtClean="0"/>
              <a:t>git</a:t>
            </a:r>
            <a:r>
              <a:rPr lang="en-US" sz="1400" dirty="0" smtClean="0"/>
              <a:t> </a:t>
            </a:r>
            <a:r>
              <a:rPr lang="en-US" sz="1400" dirty="0"/>
              <a:t>add . </a:t>
            </a:r>
            <a:r>
              <a:rPr lang="en-US" sz="1400" dirty="0" smtClean="0"/>
              <a:t>     stages </a:t>
            </a:r>
            <a:r>
              <a:rPr lang="en-US" sz="1400" dirty="0"/>
              <a:t>new and modified, without </a:t>
            </a:r>
            <a:r>
              <a:rPr lang="en-US" sz="1400" dirty="0" smtClean="0"/>
              <a:t>deleted</a:t>
            </a:r>
            <a:endParaRPr lang="en-US" sz="1400" dirty="0"/>
          </a:p>
          <a:p>
            <a:r>
              <a:rPr lang="en-US" sz="1400" dirty="0" err="1" smtClean="0"/>
              <a:t>git</a:t>
            </a:r>
            <a:r>
              <a:rPr lang="en-US" sz="1400" dirty="0" smtClean="0"/>
              <a:t> </a:t>
            </a:r>
            <a:r>
              <a:rPr lang="en-US" sz="1400" dirty="0"/>
              <a:t>add -u </a:t>
            </a:r>
            <a:r>
              <a:rPr lang="en-US" sz="1400" dirty="0" smtClean="0"/>
              <a:t>   stages </a:t>
            </a:r>
            <a:r>
              <a:rPr lang="en-US" sz="1400" dirty="0"/>
              <a:t>modified and deleted, without new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07504" y="2432823"/>
            <a:ext cx="4373393" cy="19311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979712" y="2965609"/>
            <a:ext cx="1067696" cy="56299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Staging area/Index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203849" y="3008481"/>
            <a:ext cx="1177812" cy="52012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Local repo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15415" y="3010019"/>
            <a:ext cx="1248274" cy="518587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Working directory/tree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19672" y="2064623"/>
            <a:ext cx="253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Git</a:t>
            </a:r>
            <a:r>
              <a:rPr lang="en-US" dirty="0" smtClean="0"/>
              <a:t> local repo</a:t>
            </a:r>
            <a:endParaRPr lang="en-US" dirty="0"/>
          </a:p>
        </p:txBody>
      </p:sp>
      <p:sp>
        <p:nvSpPr>
          <p:cNvPr id="15" name="Nach oben gekrümmter Pfeil 14"/>
          <p:cNvSpPr/>
          <p:nvPr/>
        </p:nvSpPr>
        <p:spPr>
          <a:xfrm>
            <a:off x="1261712" y="3545449"/>
            <a:ext cx="1128192" cy="385438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353961" y="3930886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g</a:t>
            </a:r>
            <a:r>
              <a:rPr lang="en-US" sz="1400" b="1" dirty="0" err="1" smtClean="0"/>
              <a:t>it</a:t>
            </a:r>
            <a:r>
              <a:rPr lang="en-US" sz="1400" b="1" dirty="0" smtClean="0"/>
              <a:t> add </a:t>
            </a:r>
            <a:endParaRPr lang="en-US" sz="1400" b="1" dirty="0"/>
          </a:p>
        </p:txBody>
      </p:sp>
      <p:sp>
        <p:nvSpPr>
          <p:cNvPr id="17" name="Nach oben gekrümmter Pfeil 16"/>
          <p:cNvSpPr/>
          <p:nvPr/>
        </p:nvSpPr>
        <p:spPr>
          <a:xfrm>
            <a:off x="2771800" y="3590608"/>
            <a:ext cx="1128192" cy="340280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37990" y="393088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g</a:t>
            </a:r>
            <a:r>
              <a:rPr lang="en-US" sz="1400" b="1" dirty="0" err="1" smtClean="0"/>
              <a:t>it</a:t>
            </a:r>
            <a:r>
              <a:rPr lang="en-US" sz="1400" b="1" dirty="0" smtClean="0"/>
              <a:t> commit </a:t>
            </a:r>
            <a:endParaRPr lang="en-US" sz="1400" b="1" dirty="0"/>
          </a:p>
        </p:txBody>
      </p:sp>
      <p:sp>
        <p:nvSpPr>
          <p:cNvPr id="19" name="Nach oben gekrümmter Pfeil 18"/>
          <p:cNvSpPr/>
          <p:nvPr/>
        </p:nvSpPr>
        <p:spPr>
          <a:xfrm flipH="1" flipV="1">
            <a:off x="1200582" y="2622108"/>
            <a:ext cx="1250451" cy="343501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15415" y="2468219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g</a:t>
            </a:r>
            <a:r>
              <a:rPr lang="en-US" sz="1400" b="1" dirty="0" err="1" smtClean="0"/>
              <a:t>it</a:t>
            </a:r>
            <a:r>
              <a:rPr lang="en-US" sz="1400" b="1" dirty="0" smtClean="0"/>
              <a:t> reset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1653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Tree, Index, Head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72375" cy="4894262"/>
          </a:xfrm>
        </p:spPr>
        <p:txBody>
          <a:bodyPr/>
          <a:lstStyle/>
          <a:p>
            <a:r>
              <a:rPr lang="en-US" dirty="0" smtClean="0"/>
              <a:t>Working Tree  - the state of files in checkout. </a:t>
            </a:r>
          </a:p>
          <a:p>
            <a:r>
              <a:rPr lang="en-US" dirty="0" smtClean="0"/>
              <a:t>BRANCH        - line of commits </a:t>
            </a:r>
          </a:p>
          <a:p>
            <a:r>
              <a:rPr lang="en-US" dirty="0" smtClean="0"/>
              <a:t>HEAD             - current </a:t>
            </a:r>
            <a:r>
              <a:rPr lang="en-US" dirty="0"/>
              <a:t>branch or last committed state on current </a:t>
            </a:r>
            <a:r>
              <a:rPr lang="en-US" dirty="0" smtClean="0"/>
              <a:t>branch</a:t>
            </a:r>
          </a:p>
          <a:p>
            <a:r>
              <a:rPr lang="en-US" dirty="0" smtClean="0"/>
              <a:t>INDEX            - place, where the files which will be committed are stored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Git Introduction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30.08.2016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115616" y="3645024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Commit</a:t>
            </a:r>
          </a:p>
          <a:p>
            <a:pPr algn="ctr"/>
            <a:endParaRPr lang="en-US" sz="900" dirty="0" smtClean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195736" y="3645024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>
                <a:solidFill>
                  <a:srgbClr val="000000"/>
                </a:solidFill>
              </a:rPr>
              <a:t>Commit</a:t>
            </a:r>
          </a:p>
          <a:p>
            <a:pPr lvl="0" algn="ctr"/>
            <a:r>
              <a:rPr lang="en-US" sz="900" dirty="0" smtClean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347864" y="3645024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>
                <a:solidFill>
                  <a:srgbClr val="000000"/>
                </a:solidFill>
              </a:rPr>
              <a:t>Commit</a:t>
            </a:r>
          </a:p>
          <a:p>
            <a:pPr lvl="0" algn="ctr"/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499992" y="3645024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>
                <a:solidFill>
                  <a:srgbClr val="000000"/>
                </a:solidFill>
              </a:rPr>
              <a:t>Commit</a:t>
            </a:r>
          </a:p>
          <a:p>
            <a:pPr lvl="0" algn="ctr"/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573621" y="3662367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00" dirty="0">
                <a:solidFill>
                  <a:srgbClr val="000000"/>
                </a:solidFill>
              </a:rPr>
              <a:t>Commit</a:t>
            </a:r>
          </a:p>
          <a:p>
            <a:pPr lvl="0" algn="ctr"/>
            <a:r>
              <a:rPr lang="en-US" sz="900" dirty="0" smtClean="0">
                <a:solidFill>
                  <a:srgbClr val="000000"/>
                </a:solidFill>
              </a:rPr>
              <a:t>last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8" name="Gerade Verbindung mit Pfeil 17"/>
          <p:cNvCxnSpPr>
            <a:endCxn id="12" idx="3"/>
          </p:cNvCxnSpPr>
          <p:nvPr/>
        </p:nvCxnSpPr>
        <p:spPr>
          <a:xfrm flipH="1" flipV="1">
            <a:off x="1763688" y="3969060"/>
            <a:ext cx="413995" cy="11562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4" idx="1"/>
          </p:cNvCxnSpPr>
          <p:nvPr/>
        </p:nvCxnSpPr>
        <p:spPr>
          <a:xfrm flipH="1" flipV="1">
            <a:off x="2843809" y="3951684"/>
            <a:ext cx="504055" cy="17376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5" idx="1"/>
          </p:cNvCxnSpPr>
          <p:nvPr/>
        </p:nvCxnSpPr>
        <p:spPr>
          <a:xfrm flipH="1" flipV="1">
            <a:off x="4017438" y="3960372"/>
            <a:ext cx="482554" cy="8688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 flipV="1">
            <a:off x="5148064" y="3980622"/>
            <a:ext cx="413995" cy="11562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6300192" y="3275692"/>
            <a:ext cx="576064" cy="386675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020272" y="29063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 </a:t>
            </a:r>
            <a:endParaRPr lang="en-US" dirty="0"/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6221693" y="4396462"/>
            <a:ext cx="900100" cy="720080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7135514" y="5229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cxnSp>
        <p:nvCxnSpPr>
          <p:cNvPr id="33" name="Gerade Verbindung mit Pfeil 32"/>
          <p:cNvCxnSpPr/>
          <p:nvPr/>
        </p:nvCxnSpPr>
        <p:spPr>
          <a:xfrm flipH="1">
            <a:off x="2519772" y="3091026"/>
            <a:ext cx="4356484" cy="0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663507" y="272169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it</a:t>
            </a:r>
            <a:r>
              <a:rPr lang="en-US" dirty="0" smtClean="0"/>
              <a:t> checkout id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80454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44BF1012680F4CA52262DC9004D6C4" ma:contentTypeVersion="0" ma:contentTypeDescription="Ein neues Dokument erstellen." ma:contentTypeScope="" ma:versionID="3caaf9579f1ce92f2ced3746fa9b8cd3">
  <xsd:schema xmlns:xsd="http://www.w3.org/2001/XMLSchema" xmlns:p="http://schemas.microsoft.com/office/2006/metadata/properties" targetNamespace="http://schemas.microsoft.com/office/2006/metadata/properties" ma:root="true" ma:fieldsID="a9cf7b72987ed53dcbbf1f0681c4ac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0B34A60-3BB3-4EE6-AD23-2986978F29AE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4E537B-FFD1-452D-ADB4-B49499402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1B0B6-E473-409E-9C34-25CE71402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750</Words>
  <Application>Microsoft Office PowerPoint</Application>
  <PresentationFormat>Bildschirmpräsentation (4:3)</PresentationFormat>
  <Paragraphs>189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KIT_master_ppt2007_en</vt:lpstr>
      <vt:lpstr>PowerPoint-Präsentation</vt:lpstr>
      <vt:lpstr>What’s git</vt:lpstr>
      <vt:lpstr>What’s git for? </vt:lpstr>
      <vt:lpstr>Why Git? </vt:lpstr>
      <vt:lpstr>Get started </vt:lpstr>
      <vt:lpstr>Central vs. Distributed </vt:lpstr>
      <vt:lpstr>Git trees in local repository</vt:lpstr>
      <vt:lpstr>Git Add, Commit, Reset </vt:lpstr>
      <vt:lpstr>Working Tree, Index, Head </vt:lpstr>
      <vt:lpstr>PowerPoint-Präsentation</vt:lpstr>
      <vt:lpstr>Remote repo  </vt:lpstr>
      <vt:lpstr>Git Fetch, Rebase, Pull </vt:lpstr>
      <vt:lpstr>Branches </vt:lpstr>
      <vt:lpstr>Using branches: example  </vt:lpstr>
      <vt:lpstr>Branches </vt:lpstr>
      <vt:lpstr>PowerPoint-Präsentation</vt:lpstr>
    </vt:vector>
  </TitlesOfParts>
  <Company>FZK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SCC-Präsentationsvorlage_Office2007_englisch</dc:title>
  <dc:creator>susanne volk</dc:creator>
  <cp:lastModifiedBy>pweber</cp:lastModifiedBy>
  <cp:revision>203</cp:revision>
  <cp:lastPrinted>2012-01-05T07:38:25Z</cp:lastPrinted>
  <dcterms:created xsi:type="dcterms:W3CDTF">2012-01-04T10:10:56Z</dcterms:created>
  <dcterms:modified xsi:type="dcterms:W3CDTF">2016-08-24T16:48:24Z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0x0101008544BF1012680F4CA52262DC9004D6C4</vt:lpwstr>
  </property>
</Properties>
</file>