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0"/>
  </p:notesMasterIdLst>
  <p:sldIdLst>
    <p:sldId id="265" r:id="rId3"/>
    <p:sldId id="268" r:id="rId4"/>
    <p:sldId id="269" r:id="rId5"/>
    <p:sldId id="270" r:id="rId6"/>
    <p:sldId id="289" r:id="rId7"/>
    <p:sldId id="266" r:id="rId8"/>
    <p:sldId id="272" r:id="rId9"/>
    <p:sldId id="279" r:id="rId10"/>
    <p:sldId id="274" r:id="rId11"/>
    <p:sldId id="283" r:id="rId12"/>
    <p:sldId id="284" r:id="rId13"/>
    <p:sldId id="267" r:id="rId14"/>
    <p:sldId id="276" r:id="rId15"/>
    <p:sldId id="277" r:id="rId16"/>
    <p:sldId id="278" r:id="rId17"/>
    <p:sldId id="293" r:id="rId18"/>
    <p:sldId id="291" r:id="rId19"/>
    <p:sldId id="290" r:id="rId20"/>
    <p:sldId id="285" r:id="rId21"/>
    <p:sldId id="286" r:id="rId22"/>
    <p:sldId id="287" r:id="rId23"/>
    <p:sldId id="288" r:id="rId24"/>
    <p:sldId id="292" r:id="rId25"/>
    <p:sldId id="257" r:id="rId26"/>
    <p:sldId id="295" r:id="rId27"/>
    <p:sldId id="263" r:id="rId28"/>
    <p:sldId id="264" r:id="rId2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4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40A7ED00-FDA5-4BF4-8051-1AC9F6876AFD}" type="datetimeFigureOut">
              <a:rPr lang="en-GB" smtClean="0"/>
              <a:t>09/06/2014</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6B83AD4D-5A37-4C6D-BDEF-536CABB79571}" type="slidenum">
              <a:rPr lang="en-GB" smtClean="0"/>
              <a:t>‹#›</a:t>
            </a:fld>
            <a:endParaRPr lang="en-GB"/>
          </a:p>
        </p:txBody>
      </p:sp>
    </p:spTree>
    <p:extLst>
      <p:ext uri="{BB962C8B-B14F-4D97-AF65-F5344CB8AC3E}">
        <p14:creationId xmlns:p14="http://schemas.microsoft.com/office/powerpoint/2010/main" val="38147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ln/>
        </p:spPr>
      </p:sp>
      <p:sp>
        <p:nvSpPr>
          <p:cNvPr id="117763" name="Rectangle 3"/>
          <p:cNvSpPr>
            <a:spLocks noGrp="1"/>
          </p:cNvSpPr>
          <p:nvPr>
            <p:ph type="body" idx="1"/>
          </p:nvPr>
        </p:nvSpPr>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20765" y="752080"/>
            <a:ext cx="5554444" cy="3711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8851" name="Rectangle 3"/>
          <p:cNvSpPr txBox="1">
            <a:spLocks noGrp="1" noChangeArrowheads="1"/>
          </p:cNvSpPr>
          <p:nvPr>
            <p:ph type="body"/>
          </p:nvPr>
        </p:nvSpPr>
        <p:spPr>
          <a:xfrm>
            <a:off x="905344" y="4716101"/>
            <a:ext cx="4982339" cy="4468145"/>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08924440-A3FC-435F-9C19-50A8DD9EBD7F}" type="slidenum">
              <a:rPr lang="de-DE" smtClean="0"/>
              <a:pPr>
                <a:defRPr/>
              </a:pPr>
              <a:t>14</a:t>
            </a:fld>
            <a:endParaRPr lang="de-DE"/>
          </a:p>
        </p:txBody>
      </p:sp>
    </p:spTree>
    <p:extLst>
      <p:ext uri="{BB962C8B-B14F-4D97-AF65-F5344CB8AC3E}">
        <p14:creationId xmlns:p14="http://schemas.microsoft.com/office/powerpoint/2010/main" val="17703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noProof="0" dirty="0" smtClean="0"/>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08924440-A3FC-435F-9C19-50A8DD9EBD7F}" type="slidenum">
              <a:rPr lang="de-DE" smtClean="0"/>
              <a:pPr>
                <a:defRPr/>
              </a:pPr>
              <a:t>15</a:t>
            </a:fld>
            <a:endParaRPr lang="de-DE"/>
          </a:p>
        </p:txBody>
      </p:sp>
    </p:spTree>
    <p:extLst>
      <p:ext uri="{BB962C8B-B14F-4D97-AF65-F5344CB8AC3E}">
        <p14:creationId xmlns:p14="http://schemas.microsoft.com/office/powerpoint/2010/main" val="217521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a:ln/>
        </p:spPr>
      </p:sp>
      <p:sp>
        <p:nvSpPr>
          <p:cNvPr id="119811" name="Rectangle 3"/>
          <p:cNvSpPr>
            <a:spLocks noGrp="1"/>
          </p:cNvSpPr>
          <p:nvPr>
            <p:ph type="body" idx="1"/>
          </p:nvPr>
        </p:nvSpPr>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elfolie">
    <p:spTree>
      <p:nvGrpSpPr>
        <p:cNvPr id="1" name=""/>
        <p:cNvGrpSpPr/>
        <p:nvPr/>
      </p:nvGrpSpPr>
      <p:grpSpPr>
        <a:xfrm>
          <a:off x="0" y="0"/>
          <a:ext cx="0" cy="0"/>
          <a:chOff x="0" y="0"/>
          <a:chExt cx="0" cy="0"/>
        </a:xfrm>
      </p:grpSpPr>
      <p:pic>
        <p:nvPicPr>
          <p:cNvPr id="11" name="Grafik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504" y="3683124"/>
            <a:ext cx="8938072" cy="266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I_rahmen_neu_titel"/>
          <p:cNvPicPr>
            <a:picLocks noChangeAspect="1" noChangeArrowheads="1"/>
          </p:cNvPicPr>
          <p:nvPr/>
        </p:nvPicPr>
        <p:blipFill>
          <a:blip r:embed="rId3" cstate="screen"/>
          <a:srcRect/>
          <a:stretch>
            <a:fillRect/>
          </a:stretch>
        </p:blipFill>
        <p:spPr bwMode="auto">
          <a:xfrm>
            <a:off x="0" y="-3175"/>
            <a:ext cx="9144000" cy="6870700"/>
          </a:xfrm>
          <a:prstGeom prst="rect">
            <a:avLst/>
          </a:prstGeom>
          <a:noFill/>
        </p:spPr>
      </p:pic>
      <p:sp>
        <p:nvSpPr>
          <p:cNvPr id="6"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Laboratory of </a:t>
            </a:r>
            <a:r>
              <a:rPr lang="en-US" sz="800" dirty="0"/>
              <a:t>the Helmholtz Association</a:t>
            </a:r>
            <a:endParaRPr lang="de-DE" sz="800" dirty="0"/>
          </a:p>
        </p:txBody>
      </p:sp>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STEINBUCH</a:t>
            </a:r>
            <a:r>
              <a:rPr lang="de-DE" sz="1000" baseline="0" dirty="0" smtClean="0">
                <a:solidFill>
                  <a:schemeClr val="bg1"/>
                </a:solidFill>
              </a:rPr>
              <a:t> CENTRE FOR COMPUTING - SCC</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hasCustomPrompt="1"/>
          </p:nvPr>
        </p:nvSpPr>
        <p:spPr>
          <a:xfrm>
            <a:off x="395288" y="1268413"/>
            <a:ext cx="8389937" cy="649287"/>
          </a:xfrm>
        </p:spPr>
        <p:txBody>
          <a:bodyPr/>
          <a:lstStyle>
            <a:lvl1pPr>
              <a:lnSpc>
                <a:spcPct val="90000"/>
              </a:lnSpc>
              <a:defRPr sz="2600"/>
            </a:lvl1pPr>
          </a:lstStyle>
          <a:p>
            <a:r>
              <a:rPr lang="de-DE" dirty="0" smtClean="0"/>
              <a:t>Add title</a:t>
            </a:r>
            <a:endParaRPr lang="de-DE" dirty="0"/>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a:t>Untertitel durch Klicken hinzufügen</a:t>
            </a:r>
          </a:p>
        </p:txBody>
      </p:sp>
      <p:pic>
        <p:nvPicPr>
          <p:cNvPr id="10" name="Picture 1"/>
          <p:cNvPicPr>
            <a:picLocks noChangeAspect="1" noChangeArrowheads="1"/>
          </p:cNvPicPr>
          <p:nvPr userDrawn="1"/>
        </p:nvPicPr>
        <p:blipFill>
          <a:blip r:embed="rId5" cstate="screen"/>
          <a:srcRect/>
          <a:stretch>
            <a:fillRect/>
          </a:stretch>
        </p:blipFill>
        <p:spPr bwMode="auto">
          <a:xfrm>
            <a:off x="6702238" y="188641"/>
            <a:ext cx="2118234" cy="1008111"/>
          </a:xfrm>
          <a:prstGeom prst="rect">
            <a:avLst/>
          </a:prstGeom>
          <a:noFill/>
          <a:ln w="9525">
            <a:noFill/>
            <a:miter lim="800000"/>
            <a:headEnd/>
            <a:tailEnd/>
          </a:ln>
        </p:spPr>
      </p:pic>
    </p:spTree>
    <p:extLst>
      <p:ext uri="{BB962C8B-B14F-4D97-AF65-F5344CB8AC3E}">
        <p14:creationId xmlns:p14="http://schemas.microsoft.com/office/powerpoint/2010/main" val="40164909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3" name="Datumsplatzhalter 11"/>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
        <p:nvSpPr>
          <p:cNvPr id="4" name="Titel 1"/>
          <p:cNvSpPr>
            <a:spLocks noGrp="1"/>
          </p:cNvSpPr>
          <p:nvPr>
            <p:ph type="title"/>
          </p:nvPr>
        </p:nvSpPr>
        <p:spPr>
          <a:xfrm>
            <a:off x="390525" y="333375"/>
            <a:ext cx="6911975" cy="561975"/>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8406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27 Mai 2014</a:t>
            </a:r>
            <a:endParaRPr lang="en-GB"/>
          </a:p>
        </p:txBody>
      </p:sp>
      <p:sp>
        <p:nvSpPr>
          <p:cNvPr id="5" name="Footer Placeholder 4"/>
          <p:cNvSpPr>
            <a:spLocks noGrp="1"/>
          </p:cNvSpPr>
          <p:nvPr>
            <p:ph type="ftr" sz="quarter" idx="11"/>
          </p:nvPr>
        </p:nvSpPr>
        <p:spPr/>
        <p:txBody>
          <a:bodyPr/>
          <a:lstStyle/>
          <a:p>
            <a:r>
              <a:rPr lang="en-US" smtClean="0"/>
              <a:t>HPSS Houston visit 9 June 2014</a:t>
            </a:r>
            <a:endParaRPr lang="en-GB"/>
          </a:p>
        </p:txBody>
      </p:sp>
      <p:sp>
        <p:nvSpPr>
          <p:cNvPr id="6" name="Slide Number Placeholder 5"/>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263257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27 Mai 2014</a:t>
            </a:r>
            <a:endParaRPr lang="en-GB"/>
          </a:p>
        </p:txBody>
      </p:sp>
      <p:sp>
        <p:nvSpPr>
          <p:cNvPr id="5" name="Footer Placeholder 4"/>
          <p:cNvSpPr>
            <a:spLocks noGrp="1"/>
          </p:cNvSpPr>
          <p:nvPr>
            <p:ph type="ftr" sz="quarter" idx="11"/>
          </p:nvPr>
        </p:nvSpPr>
        <p:spPr/>
        <p:txBody>
          <a:bodyPr/>
          <a:lstStyle/>
          <a:p>
            <a:r>
              <a:rPr lang="en-US" smtClean="0"/>
              <a:t>HPSS Houston visit 9 June 2014</a:t>
            </a:r>
            <a:endParaRPr lang="en-GB"/>
          </a:p>
        </p:txBody>
      </p:sp>
      <p:sp>
        <p:nvSpPr>
          <p:cNvPr id="6" name="Slide Number Placeholder 5"/>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235932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27 Mai 2014</a:t>
            </a:r>
            <a:endParaRPr lang="en-GB"/>
          </a:p>
        </p:txBody>
      </p:sp>
      <p:sp>
        <p:nvSpPr>
          <p:cNvPr id="5" name="Footer Placeholder 4"/>
          <p:cNvSpPr>
            <a:spLocks noGrp="1"/>
          </p:cNvSpPr>
          <p:nvPr>
            <p:ph type="ftr" sz="quarter" idx="11"/>
          </p:nvPr>
        </p:nvSpPr>
        <p:spPr/>
        <p:txBody>
          <a:bodyPr/>
          <a:lstStyle/>
          <a:p>
            <a:r>
              <a:rPr lang="en-US" smtClean="0"/>
              <a:t>HPSS Houston visit 9 June 2014</a:t>
            </a:r>
            <a:endParaRPr lang="en-GB"/>
          </a:p>
        </p:txBody>
      </p:sp>
      <p:sp>
        <p:nvSpPr>
          <p:cNvPr id="6" name="Slide Number Placeholder 5"/>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297731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27 Mai 2014</a:t>
            </a:r>
            <a:endParaRPr lang="en-GB"/>
          </a:p>
        </p:txBody>
      </p:sp>
      <p:sp>
        <p:nvSpPr>
          <p:cNvPr id="6" name="Footer Placeholder 5"/>
          <p:cNvSpPr>
            <a:spLocks noGrp="1"/>
          </p:cNvSpPr>
          <p:nvPr>
            <p:ph type="ftr" sz="quarter" idx="11"/>
          </p:nvPr>
        </p:nvSpPr>
        <p:spPr/>
        <p:txBody>
          <a:bodyPr/>
          <a:lstStyle/>
          <a:p>
            <a:r>
              <a:rPr lang="en-US" smtClean="0"/>
              <a:t>HPSS Houston visit 9 June 2014</a:t>
            </a:r>
            <a:endParaRPr lang="en-GB"/>
          </a:p>
        </p:txBody>
      </p:sp>
      <p:sp>
        <p:nvSpPr>
          <p:cNvPr id="7" name="Slide Number Placeholder 6"/>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69150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27 Mai 2014</a:t>
            </a:r>
            <a:endParaRPr lang="en-GB"/>
          </a:p>
        </p:txBody>
      </p:sp>
      <p:sp>
        <p:nvSpPr>
          <p:cNvPr id="8" name="Footer Placeholder 7"/>
          <p:cNvSpPr>
            <a:spLocks noGrp="1"/>
          </p:cNvSpPr>
          <p:nvPr>
            <p:ph type="ftr" sz="quarter" idx="11"/>
          </p:nvPr>
        </p:nvSpPr>
        <p:spPr/>
        <p:txBody>
          <a:bodyPr/>
          <a:lstStyle/>
          <a:p>
            <a:r>
              <a:rPr lang="en-US" smtClean="0"/>
              <a:t>HPSS Houston visit 9 June 2014</a:t>
            </a:r>
            <a:endParaRPr lang="en-GB"/>
          </a:p>
        </p:txBody>
      </p:sp>
      <p:sp>
        <p:nvSpPr>
          <p:cNvPr id="9" name="Slide Number Placeholder 8"/>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2708806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27 Mai 2014</a:t>
            </a:r>
            <a:endParaRPr lang="en-GB"/>
          </a:p>
        </p:txBody>
      </p:sp>
      <p:sp>
        <p:nvSpPr>
          <p:cNvPr id="4" name="Footer Placeholder 3"/>
          <p:cNvSpPr>
            <a:spLocks noGrp="1"/>
          </p:cNvSpPr>
          <p:nvPr>
            <p:ph type="ftr" sz="quarter" idx="11"/>
          </p:nvPr>
        </p:nvSpPr>
        <p:spPr/>
        <p:txBody>
          <a:bodyPr/>
          <a:lstStyle/>
          <a:p>
            <a:r>
              <a:rPr lang="en-US" smtClean="0"/>
              <a:t>HPSS Houston visit 9 June 2014</a:t>
            </a:r>
            <a:endParaRPr lang="en-GB"/>
          </a:p>
        </p:txBody>
      </p:sp>
      <p:sp>
        <p:nvSpPr>
          <p:cNvPr id="5" name="Slide Number Placeholder 4"/>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185574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 Mai 2014</a:t>
            </a:r>
            <a:endParaRPr lang="en-GB"/>
          </a:p>
        </p:txBody>
      </p:sp>
      <p:sp>
        <p:nvSpPr>
          <p:cNvPr id="3" name="Footer Placeholder 2"/>
          <p:cNvSpPr>
            <a:spLocks noGrp="1"/>
          </p:cNvSpPr>
          <p:nvPr>
            <p:ph type="ftr" sz="quarter" idx="11"/>
          </p:nvPr>
        </p:nvSpPr>
        <p:spPr/>
        <p:txBody>
          <a:bodyPr/>
          <a:lstStyle/>
          <a:p>
            <a:r>
              <a:rPr lang="en-US" smtClean="0"/>
              <a:t>HPSS Houston visit 9 June 2014</a:t>
            </a:r>
            <a:endParaRPr lang="en-GB"/>
          </a:p>
        </p:txBody>
      </p:sp>
      <p:sp>
        <p:nvSpPr>
          <p:cNvPr id="4" name="Slide Number Placeholder 3"/>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40915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27 Mai 2014</a:t>
            </a:r>
            <a:endParaRPr lang="en-GB"/>
          </a:p>
        </p:txBody>
      </p:sp>
      <p:sp>
        <p:nvSpPr>
          <p:cNvPr id="6" name="Footer Placeholder 5"/>
          <p:cNvSpPr>
            <a:spLocks noGrp="1"/>
          </p:cNvSpPr>
          <p:nvPr>
            <p:ph type="ftr" sz="quarter" idx="11"/>
          </p:nvPr>
        </p:nvSpPr>
        <p:spPr/>
        <p:txBody>
          <a:bodyPr/>
          <a:lstStyle/>
          <a:p>
            <a:r>
              <a:rPr lang="en-US" smtClean="0"/>
              <a:t>HPSS Houston visit 9 June 2014</a:t>
            </a:r>
            <a:endParaRPr lang="en-GB"/>
          </a:p>
        </p:txBody>
      </p:sp>
      <p:sp>
        <p:nvSpPr>
          <p:cNvPr id="7" name="Slide Number Placeholder 6"/>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1304276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27 Mai 2014</a:t>
            </a:r>
            <a:endParaRPr lang="en-GB"/>
          </a:p>
        </p:txBody>
      </p:sp>
      <p:sp>
        <p:nvSpPr>
          <p:cNvPr id="6" name="Footer Placeholder 5"/>
          <p:cNvSpPr>
            <a:spLocks noGrp="1"/>
          </p:cNvSpPr>
          <p:nvPr>
            <p:ph type="ftr" sz="quarter" idx="11"/>
          </p:nvPr>
        </p:nvSpPr>
        <p:spPr/>
        <p:txBody>
          <a:bodyPr/>
          <a:lstStyle/>
          <a:p>
            <a:r>
              <a:rPr lang="en-US" smtClean="0"/>
              <a:t>HPSS Houston visit 9 June 2014</a:t>
            </a:r>
            <a:endParaRPr lang="en-GB"/>
          </a:p>
        </p:txBody>
      </p:sp>
      <p:sp>
        <p:nvSpPr>
          <p:cNvPr id="7" name="Slide Number Placeholder 6"/>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275284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4"/>
          <p:cNvPicPr>
            <a:picLocks noChangeAspect="1" noChangeArrowheads="1"/>
          </p:cNvPicPr>
          <p:nvPr userDrawn="1"/>
        </p:nvPicPr>
        <p:blipFill>
          <a:blip r:embed="rId2" cstate="screen"/>
          <a:srcRect/>
          <a:stretch>
            <a:fillRect/>
          </a:stretch>
        </p:blipFill>
        <p:spPr bwMode="auto">
          <a:xfrm>
            <a:off x="0" y="3633788"/>
            <a:ext cx="9144000" cy="2795587"/>
          </a:xfrm>
          <a:prstGeom prst="rect">
            <a:avLst/>
          </a:prstGeom>
          <a:noFill/>
          <a:ln w="9525">
            <a:noFill/>
            <a:miter lim="800000"/>
            <a:headEnd/>
            <a:tailEnd/>
          </a:ln>
        </p:spPr>
      </p:pic>
      <p:pic>
        <p:nvPicPr>
          <p:cNvPr id="5" name="Picture 9" descr="II_rahmen_neu_titel"/>
          <p:cNvPicPr>
            <a:picLocks noChangeAspect="1" noChangeArrowheads="1"/>
          </p:cNvPicPr>
          <p:nvPr/>
        </p:nvPicPr>
        <p:blipFill>
          <a:blip r:embed="rId3" cstate="screen"/>
          <a:srcRect/>
          <a:stretch>
            <a:fillRect/>
          </a:stretch>
        </p:blipFill>
        <p:spPr bwMode="auto">
          <a:xfrm>
            <a:off x="0" y="-3175"/>
            <a:ext cx="9144000" cy="6870700"/>
          </a:xfrm>
          <a:prstGeom prst="rect">
            <a:avLst/>
          </a:prstGeom>
          <a:noFill/>
        </p:spPr>
      </p:pic>
      <p:sp>
        <p:nvSpPr>
          <p:cNvPr id="6"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Laboratory of </a:t>
            </a:r>
            <a:r>
              <a:rPr lang="en-US" sz="800" dirty="0"/>
              <a:t>the Helmholtz Association</a:t>
            </a:r>
            <a:endParaRPr lang="de-DE" sz="800" dirty="0"/>
          </a:p>
        </p:txBody>
      </p:sp>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STEINBUCH</a:t>
            </a:r>
            <a:r>
              <a:rPr lang="de-DE" sz="1000" baseline="0" dirty="0" smtClean="0">
                <a:solidFill>
                  <a:schemeClr val="bg1"/>
                </a:solidFill>
              </a:rPr>
              <a:t> CENTRE FOR COMPUTING - SCC</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4" cstate="screen"/>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hasCustomPrompt="1"/>
          </p:nvPr>
        </p:nvSpPr>
        <p:spPr>
          <a:xfrm>
            <a:off x="395288" y="1268413"/>
            <a:ext cx="8389937" cy="649287"/>
          </a:xfrm>
        </p:spPr>
        <p:txBody>
          <a:bodyPr/>
          <a:lstStyle>
            <a:lvl1pPr>
              <a:lnSpc>
                <a:spcPct val="90000"/>
              </a:lnSpc>
              <a:defRPr sz="2600"/>
            </a:lvl1pPr>
          </a:lstStyle>
          <a:p>
            <a:r>
              <a:rPr lang="de-DE" dirty="0" smtClean="0"/>
              <a:t>Add title</a:t>
            </a:r>
            <a:endParaRPr lang="de-DE" dirty="0"/>
          </a:p>
        </p:txBody>
      </p:sp>
      <p:sp>
        <p:nvSpPr>
          <p:cNvPr id="4100" name="Rectangle 4"/>
          <p:cNvSpPr>
            <a:spLocks noGrp="1" noChangeArrowheads="1"/>
          </p:cNvSpPr>
          <p:nvPr>
            <p:ph type="subTitle" idx="1" hasCustomPrompt="1"/>
          </p:nvPr>
        </p:nvSpPr>
        <p:spPr>
          <a:xfrm>
            <a:off x="396875" y="2232025"/>
            <a:ext cx="8370888" cy="620713"/>
          </a:xfrm>
        </p:spPr>
        <p:txBody>
          <a:bodyPr/>
          <a:lstStyle>
            <a:lvl1pPr marL="0" indent="0">
              <a:spcBef>
                <a:spcPct val="0"/>
              </a:spcBef>
              <a:buFontTx/>
              <a:buNone/>
              <a:defRPr sz="1800" b="1" baseline="0">
                <a:solidFill>
                  <a:srgbClr val="000000"/>
                </a:solidFill>
              </a:defRPr>
            </a:lvl1pPr>
          </a:lstStyle>
          <a:p>
            <a:r>
              <a:rPr lang="de-DE" dirty="0" smtClean="0"/>
              <a:t>Add </a:t>
            </a:r>
            <a:r>
              <a:rPr lang="de-DE" dirty="0" err="1" smtClean="0"/>
              <a:t>subtitle</a:t>
            </a:r>
            <a:endParaRPr lang="de-DE" dirty="0"/>
          </a:p>
        </p:txBody>
      </p:sp>
    </p:spTree>
    <p:extLst>
      <p:ext uri="{BB962C8B-B14F-4D97-AF65-F5344CB8AC3E}">
        <p14:creationId xmlns:p14="http://schemas.microsoft.com/office/powerpoint/2010/main" val="4082559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27 Mai 2014</a:t>
            </a:r>
            <a:endParaRPr lang="en-GB"/>
          </a:p>
        </p:txBody>
      </p:sp>
      <p:sp>
        <p:nvSpPr>
          <p:cNvPr id="5" name="Footer Placeholder 4"/>
          <p:cNvSpPr>
            <a:spLocks noGrp="1"/>
          </p:cNvSpPr>
          <p:nvPr>
            <p:ph type="ftr" sz="quarter" idx="11"/>
          </p:nvPr>
        </p:nvSpPr>
        <p:spPr/>
        <p:txBody>
          <a:bodyPr/>
          <a:lstStyle/>
          <a:p>
            <a:r>
              <a:rPr lang="en-US" smtClean="0"/>
              <a:t>HPSS Houston visit 9 June 2014</a:t>
            </a:r>
            <a:endParaRPr lang="en-GB"/>
          </a:p>
        </p:txBody>
      </p:sp>
      <p:sp>
        <p:nvSpPr>
          <p:cNvPr id="6" name="Slide Number Placeholder 5"/>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3134455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27 Mai 2014</a:t>
            </a:r>
            <a:endParaRPr lang="en-GB"/>
          </a:p>
        </p:txBody>
      </p:sp>
      <p:sp>
        <p:nvSpPr>
          <p:cNvPr id="5" name="Footer Placeholder 4"/>
          <p:cNvSpPr>
            <a:spLocks noGrp="1"/>
          </p:cNvSpPr>
          <p:nvPr>
            <p:ph type="ftr" sz="quarter" idx="11"/>
          </p:nvPr>
        </p:nvSpPr>
        <p:spPr/>
        <p:txBody>
          <a:bodyPr/>
          <a:lstStyle/>
          <a:p>
            <a:r>
              <a:rPr lang="en-US" smtClean="0"/>
              <a:t>HPSS Houston visit 9 June 2014</a:t>
            </a:r>
            <a:endParaRPr lang="en-GB"/>
          </a:p>
        </p:txBody>
      </p:sp>
      <p:sp>
        <p:nvSpPr>
          <p:cNvPr id="6" name="Slide Number Placeholder 5"/>
          <p:cNvSpPr>
            <a:spLocks noGrp="1"/>
          </p:cNvSpPr>
          <p:nvPr>
            <p:ph type="sldNum" sz="quarter" idx="12"/>
          </p:nvPr>
        </p:nvSpPr>
        <p:spPr/>
        <p:txBody>
          <a:bodyPr/>
          <a:lstStyle/>
          <a:p>
            <a:fld id="{21056F60-3684-4812-9CA1-AFE338518B90}" type="slidenum">
              <a:rPr lang="en-GB" smtClean="0"/>
              <a:t>‹#›</a:t>
            </a:fld>
            <a:endParaRPr lang="en-GB"/>
          </a:p>
        </p:txBody>
      </p:sp>
    </p:spTree>
    <p:extLst>
      <p:ext uri="{BB962C8B-B14F-4D97-AF65-F5344CB8AC3E}">
        <p14:creationId xmlns:p14="http://schemas.microsoft.com/office/powerpoint/2010/main" val="44797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11" name="Picture 2" descr="http://upload.wikimedia.org/wikipedia/commons/1/19/Interior_of_StorageTek_tape_library_at_NERSC_(2).jpg"/>
          <p:cNvPicPr>
            <a:picLocks noChangeAspect="1" noChangeArrowheads="1"/>
          </p:cNvPicPr>
          <p:nvPr userDrawn="1"/>
        </p:nvPicPr>
        <p:blipFill>
          <a:blip r:embed="rId2" cstate="print">
            <a:clrChange>
              <a:clrFrom>
                <a:srgbClr val="02134B"/>
              </a:clrFrom>
              <a:clrTo>
                <a:srgbClr val="02134B">
                  <a:alpha val="0"/>
                </a:srgbClr>
              </a:clrTo>
            </a:clrChange>
            <a:extLst>
              <a:ext uri="{BEBA8EAE-BF5A-486C-A8C5-ECC9F3942E4B}">
                <a14:imgProps xmlns:a14="http://schemas.microsoft.com/office/drawing/2010/main">
                  <a14:imgLayer r:embed="rId3">
                    <a14:imgEffect>
                      <a14:colorTemperature colorTemp="3825"/>
                    </a14:imgEffect>
                    <a14:imgEffect>
                      <a14:saturation sat="120000"/>
                    </a14:imgEffect>
                  </a14:imgLayer>
                </a14:imgProps>
              </a:ext>
              <a:ext uri="{28A0092B-C50C-407E-A947-70E740481C1C}">
                <a14:useLocalDpi xmlns:a14="http://schemas.microsoft.com/office/drawing/2010/main"/>
              </a:ext>
            </a:extLst>
          </a:blip>
          <a:srcRect/>
          <a:stretch>
            <a:fillRect/>
          </a:stretch>
        </p:blipFill>
        <p:spPr bwMode="auto">
          <a:xfrm>
            <a:off x="46324" y="3501008"/>
            <a:ext cx="906218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II_rahmen_neu_titel"/>
          <p:cNvPicPr>
            <a:picLocks noChangeAspect="1" noChangeArrowheads="1"/>
          </p:cNvPicPr>
          <p:nvPr/>
        </p:nvPicPr>
        <p:blipFill>
          <a:blip r:embed="rId4" cstate="screen"/>
          <a:srcRect/>
          <a:stretch>
            <a:fillRect/>
          </a:stretch>
        </p:blipFill>
        <p:spPr bwMode="auto">
          <a:xfrm>
            <a:off x="5414" y="7938"/>
            <a:ext cx="9144000" cy="6870700"/>
          </a:xfrm>
          <a:prstGeom prst="rect">
            <a:avLst/>
          </a:prstGeom>
          <a:noFill/>
        </p:spPr>
      </p:pic>
      <p:sp>
        <p:nvSpPr>
          <p:cNvPr id="6"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en-US" sz="800" dirty="0"/>
              <a:t>KIT – University of the State of Baden-Württemberg and</a:t>
            </a:r>
          </a:p>
          <a:p>
            <a:r>
              <a:rPr lang="en-US" sz="800" dirty="0" smtClean="0"/>
              <a:t>National Laboratory of </a:t>
            </a:r>
            <a:r>
              <a:rPr lang="en-US" sz="800" dirty="0"/>
              <a:t>the Helmholtz Association</a:t>
            </a:r>
            <a:endParaRPr lang="de-DE" sz="800" dirty="0"/>
          </a:p>
        </p:txBody>
      </p:sp>
      <p:sp>
        <p:nvSpPr>
          <p:cNvPr id="7"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STEINBUCH</a:t>
            </a:r>
            <a:r>
              <a:rPr lang="de-DE" sz="1000" baseline="0" dirty="0" smtClean="0">
                <a:solidFill>
                  <a:schemeClr val="bg1"/>
                </a:solidFill>
              </a:rPr>
              <a:t> CENTRE FOR COMPUTING - SCC</a:t>
            </a:r>
            <a:endParaRPr lang="de-DE" sz="1000" dirty="0">
              <a:solidFill>
                <a:schemeClr val="bg1"/>
              </a:solidFill>
            </a:endParaRP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pic>
        <p:nvPicPr>
          <p:cNvPr id="9" name="Picture 13" descr="KIT-Logo-rgb_en"/>
          <p:cNvPicPr>
            <a:picLocks noChangeAspect="1" noChangeArrowheads="1"/>
          </p:cNvPicPr>
          <p:nvPr/>
        </p:nvPicPr>
        <p:blipFill>
          <a:blip r:embed="rId5" cstate="screen"/>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hasCustomPrompt="1"/>
          </p:nvPr>
        </p:nvSpPr>
        <p:spPr>
          <a:xfrm>
            <a:off x="395288" y="1268413"/>
            <a:ext cx="8389937" cy="649287"/>
          </a:xfrm>
        </p:spPr>
        <p:txBody>
          <a:bodyPr/>
          <a:lstStyle>
            <a:lvl1pPr>
              <a:lnSpc>
                <a:spcPct val="90000"/>
              </a:lnSpc>
              <a:defRPr sz="2600"/>
            </a:lvl1pPr>
          </a:lstStyle>
          <a:p>
            <a:r>
              <a:rPr lang="de-DE" dirty="0" smtClean="0"/>
              <a:t>Add title</a:t>
            </a:r>
            <a:endParaRPr lang="de-DE" dirty="0"/>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a:t>Untertitel durch Klicken hinzufügen</a:t>
            </a:r>
          </a:p>
        </p:txBody>
      </p:sp>
    </p:spTree>
    <p:extLst>
      <p:ext uri="{BB962C8B-B14F-4D97-AF65-F5344CB8AC3E}">
        <p14:creationId xmlns:p14="http://schemas.microsoft.com/office/powerpoint/2010/main" val="15676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3pPr>
              <a:defRPr sz="1800"/>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5" name="Datumsplatzhalter 11"/>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Tree>
    <p:extLst>
      <p:ext uri="{BB962C8B-B14F-4D97-AF65-F5344CB8AC3E}">
        <p14:creationId xmlns:p14="http://schemas.microsoft.com/office/powerpoint/2010/main" val="109015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92113" y="1198563"/>
            <a:ext cx="4102100" cy="489426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198563"/>
            <a:ext cx="4102100" cy="489426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6" name="Datumsplatzhalter 11"/>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Tree>
    <p:extLst>
      <p:ext uri="{BB962C8B-B14F-4D97-AF65-F5344CB8AC3E}">
        <p14:creationId xmlns:p14="http://schemas.microsoft.com/office/powerpoint/2010/main" val="186398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xfrm>
            <a:off x="1619672" y="6454775"/>
            <a:ext cx="4247728" cy="360363"/>
          </a:xfrm>
          <a:ln/>
        </p:spPr>
        <p:txBody>
          <a:bodyPr/>
          <a:lstStyle>
            <a:lvl1pPr>
              <a:defRPr/>
            </a:lvl1pPr>
          </a:lstStyle>
          <a:p>
            <a:r>
              <a:rPr lang="en-US" smtClean="0"/>
              <a:t>HPSS Houston visit 9 June 2014</a:t>
            </a:r>
            <a:endParaRPr lang="de-DE" dirty="0"/>
          </a:p>
        </p:txBody>
      </p:sp>
    </p:spTree>
    <p:extLst>
      <p:ext uri="{BB962C8B-B14F-4D97-AF65-F5344CB8AC3E}">
        <p14:creationId xmlns:p14="http://schemas.microsoft.com/office/powerpoint/2010/main" val="177786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3" name="Datumsplatzhalter 11"/>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Tree>
    <p:extLst>
      <p:ext uri="{BB962C8B-B14F-4D97-AF65-F5344CB8AC3E}">
        <p14:creationId xmlns:p14="http://schemas.microsoft.com/office/powerpoint/2010/main" val="290539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6" name="Datumsplatzhalter 11"/>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Tree>
    <p:extLst>
      <p:ext uri="{BB962C8B-B14F-4D97-AF65-F5344CB8AC3E}">
        <p14:creationId xmlns:p14="http://schemas.microsoft.com/office/powerpoint/2010/main" val="70567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lvl3pPr>
              <a:defRPr sz="1800"/>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ftr" sz="quarter" idx="10"/>
          </p:nvPr>
        </p:nvSpPr>
        <p:spPr>
          <a:ln/>
        </p:spPr>
        <p:txBody>
          <a:bodyPr/>
          <a:lstStyle>
            <a:lvl1pPr>
              <a:defRPr/>
            </a:lvl1pPr>
          </a:lstStyle>
          <a:p>
            <a:r>
              <a:rPr lang="en-US" smtClean="0"/>
              <a:t>HPSS Houston visit 9 June 2014</a:t>
            </a:r>
            <a:endParaRPr lang="de-DE"/>
          </a:p>
        </p:txBody>
      </p:sp>
      <p:sp>
        <p:nvSpPr>
          <p:cNvPr id="5" name="Datumsplatzhalter 11"/>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spTree>
    <p:extLst>
      <p:ext uri="{BB962C8B-B14F-4D97-AF65-F5344CB8AC3E}">
        <p14:creationId xmlns:p14="http://schemas.microsoft.com/office/powerpoint/2010/main" val="412145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3" name="Picture 9" descr="II_rahmen_neu_folge"/>
          <p:cNvPicPr>
            <a:picLocks noChangeAspect="1" noChangeArrowheads="1"/>
          </p:cNvPicPr>
          <p:nvPr/>
        </p:nvPicPr>
        <p:blipFill>
          <a:blip r:embed="rId12" cstate="screen"/>
          <a:srcRect/>
          <a:stretch>
            <a:fillRect/>
          </a:stretch>
        </p:blipFill>
        <p:spPr bwMode="auto">
          <a:xfrm>
            <a:off x="0" y="0"/>
            <a:ext cx="9144000" cy="6858000"/>
          </a:xfrm>
          <a:prstGeom prst="rect">
            <a:avLst/>
          </a:prstGeom>
          <a:noFill/>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smtClean="0"/>
              <a:t>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Second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smtClean="0"/>
              <a:t>Vierte Ebene</a:t>
            </a:r>
          </a:p>
          <a:p>
            <a:pPr lvl="4"/>
            <a:r>
              <a:rPr lang="de-DE" dirty="0" smtClean="0"/>
              <a:t>Fünfte Ebene</a:t>
            </a:r>
          </a:p>
        </p:txBody>
      </p:sp>
      <p:sp>
        <p:nvSpPr>
          <p:cNvPr id="1029" name="Rectangle 5"/>
          <p:cNvSpPr>
            <a:spLocks noGrp="1" noChangeArrowheads="1"/>
          </p:cNvSpPr>
          <p:nvPr>
            <p:ph type="ftr" sz="quarter" idx="3"/>
          </p:nvPr>
        </p:nvSpPr>
        <p:spPr bwMode="auto">
          <a:xfrm>
            <a:off x="1690688" y="6454775"/>
            <a:ext cx="417671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50000"/>
              </a:spcBef>
              <a:defRPr sz="900"/>
            </a:lvl1pPr>
          </a:lstStyle>
          <a:p>
            <a:r>
              <a:rPr lang="en-US" smtClean="0"/>
              <a:t>HPSS Houston visit 9 June 2014</a:t>
            </a:r>
            <a:endParaRPr lang="de-DE"/>
          </a:p>
        </p:txBody>
      </p:sp>
      <p:sp>
        <p:nvSpPr>
          <p:cNvPr id="1035" name="Text Box 11"/>
          <p:cNvSpPr txBox="1">
            <a:spLocks noChangeArrowheads="1"/>
          </p:cNvSpPr>
          <p:nvPr/>
        </p:nvSpPr>
        <p:spPr bwMode="auto">
          <a:xfrm>
            <a:off x="250825" y="6453188"/>
            <a:ext cx="325438" cy="215900"/>
          </a:xfrm>
          <a:prstGeom prst="rect">
            <a:avLst/>
          </a:prstGeom>
          <a:noFill/>
          <a:ln w="9525">
            <a:noFill/>
            <a:miter lim="800000"/>
            <a:headEnd/>
            <a:tailEnd/>
          </a:ln>
          <a:effectLst/>
        </p:spPr>
        <p:txBody>
          <a:bodyPr lIns="0" tIns="0" rIns="0" bIns="0"/>
          <a:lstStyle/>
          <a:p>
            <a:pPr>
              <a:spcBef>
                <a:spcPct val="50000"/>
              </a:spcBef>
            </a:pPr>
            <a:fld id="{E7551342-492C-40A2-9ACC-3CAE6FCB0D09}" type="slidenum">
              <a:rPr lang="de-DE" sz="900" b="1"/>
              <a:pPr>
                <a:spcBef>
                  <a:spcPct val="50000"/>
                </a:spcBef>
              </a:pPr>
              <a:t>‹#›</a:t>
            </a:fld>
            <a:endParaRPr lang="de-DE" sz="900" b="1"/>
          </a:p>
        </p:txBody>
      </p:sp>
      <p:pic>
        <p:nvPicPr>
          <p:cNvPr id="1038" name="Picture 9" descr="KITlogo_4c_frutiger"/>
          <p:cNvPicPr>
            <a:picLocks noChangeAspect="1" noChangeArrowheads="1"/>
          </p:cNvPicPr>
          <p:nvPr/>
        </p:nvPicPr>
        <p:blipFill>
          <a:blip r:embed="rId13" cstate="screen"/>
          <a:srcRect/>
          <a:stretch>
            <a:fillRect/>
          </a:stretch>
        </p:blipFill>
        <p:spPr bwMode="auto">
          <a:xfrm>
            <a:off x="7667625" y="341313"/>
            <a:ext cx="1084263" cy="495300"/>
          </a:xfrm>
          <a:prstGeom prst="rect">
            <a:avLst/>
          </a:prstGeom>
          <a:noFill/>
          <a:ln w="9525">
            <a:noFill/>
            <a:miter lim="800000"/>
            <a:headEnd/>
            <a:tailEnd/>
          </a:ln>
        </p:spPr>
      </p:pic>
      <p:sp>
        <p:nvSpPr>
          <p:cNvPr id="12" name="Datumsplatzhalter 11"/>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en-US" smtClean="0"/>
              <a:t>27 Mai 2014</a:t>
            </a:r>
            <a:endParaRPr lang="de-DE" dirty="0"/>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480" y="6404846"/>
            <a:ext cx="890874" cy="424865"/>
          </a:xfrm>
          <a:prstGeom prst="rect">
            <a:avLst/>
          </a:prstGeom>
        </p:spPr>
      </p:pic>
    </p:spTree>
    <p:extLst>
      <p:ext uri="{BB962C8B-B14F-4D97-AF65-F5344CB8AC3E}">
        <p14:creationId xmlns:p14="http://schemas.microsoft.com/office/powerpoint/2010/main" val="3692300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70000"/>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5"/>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15"/>
        </a:buBlip>
        <a:defRPr sz="1800">
          <a:solidFill>
            <a:schemeClr val="tx1"/>
          </a:solidFill>
          <a:latin typeface="+mn-lt"/>
        </a:defRPr>
      </a:lvl3pPr>
      <a:lvl4pPr marL="1600200" indent="-228600" algn="l" rtl="0" eaLnBrk="0" fontAlgn="base" hangingPunct="0">
        <a:spcBef>
          <a:spcPct val="20000"/>
        </a:spcBef>
        <a:spcAft>
          <a:spcPct val="0"/>
        </a:spcAft>
        <a:buSzPct val="60000"/>
        <a:buBlip>
          <a:blip r:embed="rId15"/>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15"/>
        </a:buBlip>
        <a:defRPr sz="1400">
          <a:solidFill>
            <a:schemeClr val="tx1"/>
          </a:solidFill>
          <a:latin typeface="+mn-lt"/>
        </a:defRPr>
      </a:lvl5pPr>
      <a:lvl6pPr marL="2514600" indent="-228600" algn="l" rtl="0" fontAlgn="base">
        <a:spcBef>
          <a:spcPct val="20000"/>
        </a:spcBef>
        <a:spcAft>
          <a:spcPct val="0"/>
        </a:spcAft>
        <a:buSzPct val="60000"/>
        <a:buBlip>
          <a:blip r:embed="rId15"/>
        </a:buBlip>
        <a:defRPr sz="1400">
          <a:solidFill>
            <a:schemeClr val="tx1"/>
          </a:solidFill>
          <a:latin typeface="+mn-lt"/>
        </a:defRPr>
      </a:lvl6pPr>
      <a:lvl7pPr marL="2971800" indent="-228600" algn="l" rtl="0" fontAlgn="base">
        <a:spcBef>
          <a:spcPct val="20000"/>
        </a:spcBef>
        <a:spcAft>
          <a:spcPct val="0"/>
        </a:spcAft>
        <a:buSzPct val="60000"/>
        <a:buBlip>
          <a:blip r:embed="rId15"/>
        </a:buBlip>
        <a:defRPr sz="1400">
          <a:solidFill>
            <a:schemeClr val="tx1"/>
          </a:solidFill>
          <a:latin typeface="+mn-lt"/>
        </a:defRPr>
      </a:lvl7pPr>
      <a:lvl8pPr marL="3429000" indent="-228600" algn="l" rtl="0" fontAlgn="base">
        <a:spcBef>
          <a:spcPct val="20000"/>
        </a:spcBef>
        <a:spcAft>
          <a:spcPct val="0"/>
        </a:spcAft>
        <a:buSzPct val="60000"/>
        <a:buBlip>
          <a:blip r:embed="rId15"/>
        </a:buBlip>
        <a:defRPr sz="1400">
          <a:solidFill>
            <a:schemeClr val="tx1"/>
          </a:solidFill>
          <a:latin typeface="+mn-lt"/>
        </a:defRPr>
      </a:lvl8pPr>
      <a:lvl9pPr marL="3886200" indent="-228600" algn="l" rtl="0" fontAlgn="base">
        <a:spcBef>
          <a:spcPct val="20000"/>
        </a:spcBef>
        <a:spcAft>
          <a:spcPct val="0"/>
        </a:spcAft>
        <a:buSzPct val="60000"/>
        <a:buBlip>
          <a:blip r:embed="rId15"/>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Mai 2014</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HPSS Houston visit 9 June 2014</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6F60-3684-4812-9CA1-AFE338518B90}" type="slidenum">
              <a:rPr lang="en-GB" smtClean="0"/>
              <a:t>‹#›</a:t>
            </a:fld>
            <a:endParaRPr lang="en-GB"/>
          </a:p>
        </p:txBody>
      </p:sp>
    </p:spTree>
    <p:extLst>
      <p:ext uri="{BB962C8B-B14F-4D97-AF65-F5344CB8AC3E}">
        <p14:creationId xmlns:p14="http://schemas.microsoft.com/office/powerpoint/2010/main" val="133127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SCC – mission and vision</a:t>
            </a:r>
            <a:endParaRPr lang="en-GB" dirty="0"/>
          </a:p>
        </p:txBody>
      </p:sp>
      <p:sp>
        <p:nvSpPr>
          <p:cNvPr id="3" name="Subtitle 2"/>
          <p:cNvSpPr>
            <a:spLocks noGrp="1"/>
          </p:cNvSpPr>
          <p:nvPr>
            <p:ph type="subTitle" idx="1"/>
          </p:nvPr>
        </p:nvSpPr>
        <p:spPr/>
        <p:txBody>
          <a:bodyPr/>
          <a:lstStyle/>
          <a:p>
            <a:r>
              <a:rPr lang="en-US" dirty="0" smtClean="0"/>
              <a:t>Visit at HSS lab </a:t>
            </a:r>
            <a:endParaRPr lang="en-GB" dirty="0"/>
          </a:p>
        </p:txBody>
      </p:sp>
    </p:spTree>
    <p:extLst>
      <p:ext uri="{BB962C8B-B14F-4D97-AF65-F5344CB8AC3E}">
        <p14:creationId xmlns:p14="http://schemas.microsoft.com/office/powerpoint/2010/main" val="2747619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title"/>
          </p:nvPr>
        </p:nvSpPr>
        <p:spPr/>
        <p:txBody>
          <a:bodyPr>
            <a:normAutofit/>
          </a:bodyPr>
          <a:lstStyle/>
          <a:p>
            <a:r>
              <a:rPr lang="de-DE" altLang="en-US" smtClean="0">
                <a:latin typeface="Arial" charset="0"/>
              </a:rPr>
              <a:t>What is dCache?</a:t>
            </a:r>
          </a:p>
        </p:txBody>
      </p:sp>
      <p:sp>
        <p:nvSpPr>
          <p:cNvPr id="91138" name="Rectangle 2"/>
          <p:cNvSpPr>
            <a:spLocks noGrp="1" noChangeArrowheads="1"/>
          </p:cNvSpPr>
          <p:nvPr>
            <p:ph idx="1"/>
          </p:nvPr>
        </p:nvSpPr>
        <p:spPr/>
        <p:txBody>
          <a:bodyPr>
            <a:normAutofit/>
          </a:bodyPr>
          <a:lstStyle/>
          <a:p>
            <a:r>
              <a:rPr lang="en-US" altLang="en-US" dirty="0" smtClean="0">
                <a:latin typeface="Arial" charset="0"/>
              </a:rPr>
              <a:t>Think of it as file system (with some restrictions)</a:t>
            </a:r>
          </a:p>
          <a:p>
            <a:r>
              <a:rPr lang="en-US" altLang="en-US" dirty="0" smtClean="0">
                <a:latin typeface="Arial" charset="0"/>
              </a:rPr>
              <a:t>Unified name space</a:t>
            </a:r>
          </a:p>
          <a:p>
            <a:r>
              <a:rPr lang="en-US" altLang="en-US" dirty="0" smtClean="0">
                <a:latin typeface="Arial" charset="0"/>
              </a:rPr>
              <a:t>Disk pool management: unifies several storage units into one</a:t>
            </a:r>
          </a:p>
          <a:p>
            <a:r>
              <a:rPr lang="en-US" altLang="en-US" dirty="0" smtClean="0">
                <a:latin typeface="Arial" charset="0"/>
              </a:rPr>
              <a:t>Data is distributed on a number of servers with disk pools</a:t>
            </a:r>
          </a:p>
          <a:p>
            <a:r>
              <a:rPr lang="en-US" altLang="en-US" dirty="0" smtClean="0">
                <a:latin typeface="Arial" charset="0"/>
              </a:rPr>
              <a:t>Load balancing and hot spot detection</a:t>
            </a:r>
          </a:p>
          <a:p>
            <a:r>
              <a:rPr lang="en-US" altLang="en-US" dirty="0" smtClean="0">
                <a:latin typeface="Arial" charset="0"/>
              </a:rPr>
              <a:t>Support for HSM backend</a:t>
            </a:r>
          </a:p>
          <a:p>
            <a:r>
              <a:rPr lang="en-US" altLang="en-US" dirty="0" smtClean="0">
                <a:latin typeface="Arial" charset="0"/>
              </a:rPr>
              <a:t>Development DESY(</a:t>
            </a:r>
            <a:r>
              <a:rPr lang="en-US" altLang="en-US" dirty="0" err="1" smtClean="0">
                <a:latin typeface="Arial" charset="0"/>
              </a:rPr>
              <a:t>Deutsches</a:t>
            </a:r>
            <a:r>
              <a:rPr lang="en-US" altLang="en-US" dirty="0" smtClean="0">
                <a:latin typeface="Arial" charset="0"/>
              </a:rPr>
              <a:t> </a:t>
            </a:r>
            <a:r>
              <a:rPr lang="en-US" altLang="en-US" dirty="0" err="1" smtClean="0">
                <a:latin typeface="Arial" charset="0"/>
              </a:rPr>
              <a:t>Elektronen</a:t>
            </a:r>
            <a:r>
              <a:rPr lang="en-US" altLang="en-US" dirty="0" smtClean="0">
                <a:latin typeface="Arial" charset="0"/>
              </a:rPr>
              <a:t>-Synchrotron) and FNAL(Fermi National Accelerator Laboratory)   	</a:t>
            </a:r>
          </a:p>
          <a:p>
            <a:endParaRPr lang="en-US" altLang="en-US" dirty="0" smtClean="0">
              <a:latin typeface="Arial" charset="0"/>
            </a:endParaRPr>
          </a:p>
        </p:txBody>
      </p:sp>
      <p:sp>
        <p:nvSpPr>
          <p:cNvPr id="2" name="Footer Placeholder 1"/>
          <p:cNvSpPr>
            <a:spLocks noGrp="1"/>
          </p:cNvSpPr>
          <p:nvPr>
            <p:ph type="ftr" sz="quarter" idx="10"/>
          </p:nvPr>
        </p:nvSpPr>
        <p:spPr/>
        <p:txBody>
          <a:bodyPr/>
          <a:lstStyle/>
          <a:p>
            <a:r>
              <a:rPr lang="en-US" smtClean="0"/>
              <a:t>HPSS Houston visit 9 June 2014</a:t>
            </a:r>
            <a:endParaRPr lang="en-GB"/>
          </a:p>
        </p:txBody>
      </p:sp>
    </p:spTree>
    <p:extLst>
      <p:ext uri="{BB962C8B-B14F-4D97-AF65-F5344CB8AC3E}">
        <p14:creationId xmlns:p14="http://schemas.microsoft.com/office/powerpoint/2010/main" val="38952158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71" name="Rectangle 41"/>
          <p:cNvSpPr>
            <a:spLocks noChangeArrowheads="1"/>
          </p:cNvSpPr>
          <p:nvPr/>
        </p:nvSpPr>
        <p:spPr bwMode="auto">
          <a:xfrm>
            <a:off x="1979613" y="155575"/>
            <a:ext cx="57451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ヒラギノ角ゴ Pro W3" pitchFamily="-108" charset="-128"/>
              </a:defRPr>
            </a:lvl1pPr>
            <a:lvl2pPr eaLnBrk="0" hangingPunct="0">
              <a:defRPr sz="3200">
                <a:solidFill>
                  <a:schemeClr val="tx1"/>
                </a:solidFill>
                <a:latin typeface="Arial" charset="0"/>
                <a:ea typeface="ヒラギノ角ゴ Pro W3" pitchFamily="-108" charset="-128"/>
              </a:defRPr>
            </a:lvl2pPr>
            <a:lvl3pPr eaLnBrk="0" hangingPunct="0">
              <a:defRPr sz="3200">
                <a:solidFill>
                  <a:schemeClr val="tx1"/>
                </a:solidFill>
                <a:latin typeface="Arial" charset="0"/>
                <a:ea typeface="ヒラギノ角ゴ Pro W3" pitchFamily="-108" charset="-128"/>
              </a:defRPr>
            </a:lvl3pPr>
            <a:lvl4pPr eaLnBrk="0" hangingPunct="0">
              <a:defRPr sz="3200">
                <a:solidFill>
                  <a:schemeClr val="tx1"/>
                </a:solidFill>
                <a:latin typeface="Arial" charset="0"/>
                <a:ea typeface="ヒラギノ角ゴ Pro W3" pitchFamily="-108" charset="-128"/>
              </a:defRPr>
            </a:lvl4pPr>
            <a:lvl5pPr eaLnBrk="0" hangingPunct="0">
              <a:defRPr sz="3200">
                <a:solidFill>
                  <a:schemeClr val="tx1"/>
                </a:solidFill>
                <a:latin typeface="Arial" charset="0"/>
                <a:ea typeface="ヒラギノ角ゴ Pro W3" pitchFamily="-108" charset="-128"/>
              </a:defRPr>
            </a:lvl5pPr>
            <a:lvl6pPr marL="457200" eaLnBrk="0" fontAlgn="base" hangingPunct="0">
              <a:spcBef>
                <a:spcPct val="0"/>
              </a:spcBef>
              <a:spcAft>
                <a:spcPct val="0"/>
              </a:spcAft>
              <a:defRPr sz="3200">
                <a:solidFill>
                  <a:schemeClr val="tx1"/>
                </a:solidFill>
                <a:latin typeface="Arial" charset="0"/>
                <a:ea typeface="ヒラギノ角ゴ Pro W3" pitchFamily="-108" charset="-128"/>
              </a:defRPr>
            </a:lvl6pPr>
            <a:lvl7pPr marL="914400" eaLnBrk="0" fontAlgn="base" hangingPunct="0">
              <a:spcBef>
                <a:spcPct val="0"/>
              </a:spcBef>
              <a:spcAft>
                <a:spcPct val="0"/>
              </a:spcAft>
              <a:defRPr sz="3200">
                <a:solidFill>
                  <a:schemeClr val="tx1"/>
                </a:solidFill>
                <a:latin typeface="Arial" charset="0"/>
                <a:ea typeface="ヒラギノ角ゴ Pro W3" pitchFamily="-108" charset="-128"/>
              </a:defRPr>
            </a:lvl7pPr>
            <a:lvl8pPr marL="1371600" eaLnBrk="0" fontAlgn="base" hangingPunct="0">
              <a:spcBef>
                <a:spcPct val="0"/>
              </a:spcBef>
              <a:spcAft>
                <a:spcPct val="0"/>
              </a:spcAft>
              <a:defRPr sz="3200">
                <a:solidFill>
                  <a:schemeClr val="tx1"/>
                </a:solidFill>
                <a:latin typeface="Arial" charset="0"/>
                <a:ea typeface="ヒラギノ角ゴ Pro W3" pitchFamily="-108" charset="-128"/>
              </a:defRPr>
            </a:lvl8pPr>
            <a:lvl9pPr marL="1828800" eaLnBrk="0" fontAlgn="base" hangingPunct="0">
              <a:spcBef>
                <a:spcPct val="0"/>
              </a:spcBef>
              <a:spcAft>
                <a:spcPct val="0"/>
              </a:spcAft>
              <a:defRPr sz="3200">
                <a:solidFill>
                  <a:schemeClr val="tx1"/>
                </a:solidFill>
                <a:latin typeface="Arial" charset="0"/>
                <a:ea typeface="ヒラギノ角ゴ Pro W3" pitchFamily="-108" charset="-128"/>
              </a:defRPr>
            </a:lvl9pPr>
          </a:lstStyle>
          <a:p>
            <a:endParaRPr lang="de-DE" altLang="en-US" dirty="0"/>
          </a:p>
        </p:txBody>
      </p:sp>
      <p:pic>
        <p:nvPicPr>
          <p:cNvPr id="77874" name="Picture 50" descr="dcache-connection_pool-node-set-0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87450"/>
            <a:ext cx="7272858" cy="504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75" name="Rectangle 51"/>
          <p:cNvSpPr>
            <a:spLocks noChangeArrowheads="1"/>
          </p:cNvSpPr>
          <p:nvPr/>
        </p:nvSpPr>
        <p:spPr bwMode="auto">
          <a:xfrm>
            <a:off x="971550" y="5300663"/>
            <a:ext cx="2087563" cy="7921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 name="Title 3"/>
          <p:cNvSpPr>
            <a:spLocks noGrp="1"/>
          </p:cNvSpPr>
          <p:nvPr>
            <p:ph type="title"/>
          </p:nvPr>
        </p:nvSpPr>
        <p:spPr/>
        <p:txBody>
          <a:bodyPr/>
          <a:lstStyle/>
          <a:p>
            <a:r>
              <a:rPr lang="de-DE" altLang="en-US" dirty="0" smtClean="0"/>
              <a:t>dCache </a:t>
            </a:r>
            <a:r>
              <a:rPr lang="de-DE" altLang="en-US" dirty="0" err="1" smtClean="0"/>
              <a:t>architecture</a:t>
            </a:r>
            <a:endParaRPr lang="de-DE" altLang="en-US" dirty="0"/>
          </a:p>
        </p:txBody>
      </p:sp>
      <p:sp>
        <p:nvSpPr>
          <p:cNvPr id="2" name="Footer Placeholder 1"/>
          <p:cNvSpPr>
            <a:spLocks noGrp="1"/>
          </p:cNvSpPr>
          <p:nvPr>
            <p:ph type="ftr" sz="quarter" idx="10"/>
          </p:nvPr>
        </p:nvSpPr>
        <p:spPr/>
        <p:txBody>
          <a:bodyPr/>
          <a:lstStyle/>
          <a:p>
            <a:r>
              <a:rPr lang="en-US" smtClean="0"/>
              <a:t>HPSS Houston visit 9 June 2014</a:t>
            </a:r>
            <a:endParaRPr lang="en-GB"/>
          </a:p>
        </p:txBody>
      </p:sp>
      <p:grpSp>
        <p:nvGrpSpPr>
          <p:cNvPr id="3" name="Group 2"/>
          <p:cNvGrpSpPr/>
          <p:nvPr/>
        </p:nvGrpSpPr>
        <p:grpSpPr>
          <a:xfrm>
            <a:off x="929480" y="5724378"/>
            <a:ext cx="2171701" cy="506414"/>
            <a:chOff x="168051" y="4293096"/>
            <a:chExt cx="2171701" cy="506414"/>
          </a:xfrm>
        </p:grpSpPr>
        <p:sp>
          <p:nvSpPr>
            <p:cNvPr id="6" name="Rectangle 195"/>
            <p:cNvSpPr>
              <a:spLocks noChangeArrowheads="1"/>
            </p:cNvSpPr>
            <p:nvPr/>
          </p:nvSpPr>
          <p:spPr bwMode="auto">
            <a:xfrm>
              <a:off x="169639" y="4570909"/>
              <a:ext cx="2103438" cy="227013"/>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196"/>
            <p:cNvSpPr>
              <a:spLocks noChangeArrowheads="1"/>
            </p:cNvSpPr>
            <p:nvPr/>
          </p:nvSpPr>
          <p:spPr bwMode="auto">
            <a:xfrm>
              <a:off x="169639" y="4570909"/>
              <a:ext cx="2103438" cy="227013"/>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197"/>
            <p:cNvSpPr>
              <a:spLocks noChangeArrowheads="1"/>
            </p:cNvSpPr>
            <p:nvPr/>
          </p:nvSpPr>
          <p:spPr bwMode="auto">
            <a:xfrm>
              <a:off x="1044351" y="4613772"/>
              <a:ext cx="4270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GPFS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8"/>
            <p:cNvSpPr>
              <a:spLocks noChangeArrowheads="1"/>
            </p:cNvSpPr>
            <p:nvPr/>
          </p:nvSpPr>
          <p:spPr bwMode="auto">
            <a:xfrm>
              <a:off x="1068164" y="4293097"/>
              <a:ext cx="1206500" cy="2778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99"/>
            <p:cNvSpPr>
              <a:spLocks noChangeArrowheads="1"/>
            </p:cNvSpPr>
            <p:nvPr/>
          </p:nvSpPr>
          <p:spPr bwMode="auto">
            <a:xfrm>
              <a:off x="1068164" y="4293097"/>
              <a:ext cx="1206500" cy="277813"/>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200"/>
            <p:cNvSpPr>
              <a:spLocks noChangeArrowheads="1"/>
            </p:cNvSpPr>
            <p:nvPr/>
          </p:nvSpPr>
          <p:spPr bwMode="auto">
            <a:xfrm>
              <a:off x="1125314" y="4356597"/>
              <a:ext cx="12144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TSM storage agent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01"/>
            <p:cNvSpPr>
              <a:spLocks noChangeArrowheads="1"/>
            </p:cNvSpPr>
            <p:nvPr/>
          </p:nvSpPr>
          <p:spPr bwMode="auto">
            <a:xfrm>
              <a:off x="168051" y="4293097"/>
              <a:ext cx="544513" cy="2778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202"/>
            <p:cNvSpPr>
              <a:spLocks noChangeArrowheads="1"/>
            </p:cNvSpPr>
            <p:nvPr/>
          </p:nvSpPr>
          <p:spPr bwMode="auto">
            <a:xfrm>
              <a:off x="168051" y="4293097"/>
              <a:ext cx="544513" cy="277813"/>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203"/>
            <p:cNvSpPr>
              <a:spLocks noChangeArrowheads="1"/>
            </p:cNvSpPr>
            <p:nvPr/>
          </p:nvSpPr>
          <p:spPr bwMode="auto">
            <a:xfrm>
              <a:off x="215676" y="4356597"/>
              <a:ext cx="5302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dCache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04"/>
            <p:cNvSpPr>
              <a:spLocks noChangeArrowheads="1"/>
            </p:cNvSpPr>
            <p:nvPr/>
          </p:nvSpPr>
          <p:spPr bwMode="auto">
            <a:xfrm>
              <a:off x="714151" y="4293097"/>
              <a:ext cx="352425" cy="2778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206"/>
            <p:cNvSpPr>
              <a:spLocks noChangeArrowheads="1"/>
            </p:cNvSpPr>
            <p:nvPr/>
          </p:nvSpPr>
          <p:spPr bwMode="auto">
            <a:xfrm>
              <a:off x="714151" y="4293096"/>
              <a:ext cx="352425" cy="277813"/>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207"/>
            <p:cNvSpPr>
              <a:spLocks noChangeArrowheads="1"/>
            </p:cNvSpPr>
            <p:nvPr/>
          </p:nvSpPr>
          <p:spPr bwMode="auto">
            <a:xfrm>
              <a:off x="763363" y="4356596"/>
              <a:ext cx="3222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TSS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TextBox 4"/>
          <p:cNvSpPr txBox="1"/>
          <p:nvPr/>
        </p:nvSpPr>
        <p:spPr>
          <a:xfrm>
            <a:off x="594259" y="2120959"/>
            <a:ext cx="1826141" cy="369332"/>
          </a:xfrm>
          <a:prstGeom prst="rect">
            <a:avLst/>
          </a:prstGeom>
          <a:noFill/>
        </p:spPr>
        <p:txBody>
          <a:bodyPr wrap="none" rtlCol="0">
            <a:spAutoFit/>
          </a:bodyPr>
          <a:lstStyle/>
          <a:p>
            <a:r>
              <a:rPr lang="en-US" dirty="0" smtClean="0"/>
              <a:t>Disk pool nodes</a:t>
            </a:r>
            <a:endParaRPr lang="en-GB" dirty="0"/>
          </a:p>
        </p:txBody>
      </p:sp>
      <p:sp>
        <p:nvSpPr>
          <p:cNvPr id="18" name="Rectangle 17"/>
          <p:cNvSpPr/>
          <p:nvPr/>
        </p:nvSpPr>
        <p:spPr>
          <a:xfrm>
            <a:off x="1201736" y="2780928"/>
            <a:ext cx="103108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22" name="TextBox 21"/>
          <p:cNvSpPr txBox="1"/>
          <p:nvPr/>
        </p:nvSpPr>
        <p:spPr>
          <a:xfrm>
            <a:off x="611560" y="3789040"/>
            <a:ext cx="1762085" cy="369332"/>
          </a:xfrm>
          <a:prstGeom prst="rect">
            <a:avLst/>
          </a:prstGeom>
          <a:noFill/>
        </p:spPr>
        <p:txBody>
          <a:bodyPr wrap="none" rtlCol="0">
            <a:spAutoFit/>
          </a:bodyPr>
          <a:lstStyle/>
          <a:p>
            <a:r>
              <a:rPr lang="en-US" dirty="0" smtClean="0"/>
              <a:t>Tape pool node</a:t>
            </a:r>
            <a:endParaRPr lang="en-GB" dirty="0"/>
          </a:p>
        </p:txBody>
      </p:sp>
    </p:spTree>
    <p:extLst>
      <p:ext uri="{BB962C8B-B14F-4D97-AF65-F5344CB8AC3E}">
        <p14:creationId xmlns:p14="http://schemas.microsoft.com/office/powerpoint/2010/main" val="1045259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8348107" cy="6206216"/>
          </a:xfrm>
          <a:prstGeom prst="rect">
            <a:avLst/>
          </a:prstGeom>
        </p:spPr>
      </p:pic>
      <p:sp>
        <p:nvSpPr>
          <p:cNvPr id="2" name="Footer Placeholder 1"/>
          <p:cNvSpPr>
            <a:spLocks noGrp="1"/>
          </p:cNvSpPr>
          <p:nvPr>
            <p:ph type="ftr" sz="quarter" idx="11"/>
          </p:nvPr>
        </p:nvSpPr>
        <p:spPr/>
        <p:txBody>
          <a:bodyPr/>
          <a:lstStyle/>
          <a:p>
            <a:r>
              <a:rPr lang="en-US" smtClean="0"/>
              <a:t>HPSS Houston visit 9 June 2014</a:t>
            </a:r>
            <a:endParaRPr lang="en-GB"/>
          </a:p>
        </p:txBody>
      </p:sp>
    </p:spTree>
    <p:extLst>
      <p:ext uri="{BB962C8B-B14F-4D97-AF65-F5344CB8AC3E}">
        <p14:creationId xmlns:p14="http://schemas.microsoft.com/office/powerpoint/2010/main" val="390477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LSDF Data</a:t>
            </a:r>
            <a:endParaRPr lang="en-GB" dirty="0" smtClean="0"/>
          </a:p>
        </p:txBody>
      </p:sp>
      <p:sp>
        <p:nvSpPr>
          <p:cNvPr id="6" name="Rectangle 2"/>
          <p:cNvSpPr txBox="1">
            <a:spLocks noChangeArrowheads="1"/>
          </p:cNvSpPr>
          <p:nvPr/>
        </p:nvSpPr>
        <p:spPr bwMode="auto">
          <a:xfrm>
            <a:off x="464889" y="1196975"/>
            <a:ext cx="8283575" cy="4894263"/>
          </a:xfrm>
          <a:prstGeom prst="rect">
            <a:avLst/>
          </a:prstGeom>
          <a:noFill/>
          <a:ln w="9525">
            <a:noFill/>
            <a:miter lim="800000"/>
            <a:headEnd/>
            <a:tailEnd/>
          </a:ln>
        </p:spPr>
        <p:txBody>
          <a:bodyPr lIns="0" tIns="0" rIns="0" bIns="0"/>
          <a:lstStyle/>
          <a:p>
            <a:pPr marL="342900" indent="-341313" eaLnBrk="0" hangingPunct="0">
              <a:spcBef>
                <a:spcPts val="488"/>
              </a:spcBef>
              <a:buSzPct val="111000"/>
              <a:buFont typeface="Times New Roman" pitchFamily="16"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kern="0" dirty="0" smtClean="0">
                <a:latin typeface="+mn-lt"/>
              </a:rPr>
              <a:t>Biology</a:t>
            </a:r>
            <a:endParaRPr lang="en-US" sz="2000" kern="0" dirty="0">
              <a:latin typeface="+mn-lt"/>
            </a:endParaRPr>
          </a:p>
          <a:p>
            <a:pPr marL="800100" lvl="1" indent="-341313" eaLnBrk="0" hangingPunct="0">
              <a:spcBef>
                <a:spcPts val="488"/>
              </a:spcBef>
              <a:buSzPct val="111000"/>
              <a:buFont typeface="Times New Roman" pitchFamily="16"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latin typeface="+mn-lt"/>
              </a:rPr>
              <a:t>High Throughput  Microscopy </a:t>
            </a:r>
            <a:r>
              <a:rPr lang="en-US" kern="0" dirty="0" smtClean="0">
                <a:latin typeface="+mn-lt"/>
              </a:rPr>
              <a:t>1000 </a:t>
            </a:r>
            <a:r>
              <a:rPr lang="en-US" kern="0" dirty="0">
                <a:latin typeface="+mn-lt"/>
              </a:rPr>
              <a:t>TB/year</a:t>
            </a:r>
          </a:p>
          <a:p>
            <a:pPr marL="800100" lvl="1" indent="-341313" eaLnBrk="0" hangingPunct="0">
              <a:spcBef>
                <a:spcPts val="488"/>
              </a:spcBef>
              <a:buSzPct val="111000"/>
              <a:buFont typeface="Times New Roman" pitchFamily="16"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smtClean="0">
                <a:latin typeface="+mn-lt"/>
              </a:rPr>
              <a:t>Gene </a:t>
            </a:r>
            <a:r>
              <a:rPr lang="en-US" kern="0" dirty="0">
                <a:latin typeface="+mn-lt"/>
              </a:rPr>
              <a:t>Sequencing </a:t>
            </a:r>
            <a:r>
              <a:rPr lang="en-US" kern="0" dirty="0"/>
              <a:t>5</a:t>
            </a:r>
            <a:r>
              <a:rPr lang="en-US" kern="0" dirty="0" smtClean="0">
                <a:latin typeface="+mn-lt"/>
              </a:rPr>
              <a:t>0 TB/year</a:t>
            </a:r>
          </a:p>
          <a:p>
            <a:pPr marL="800100" lvl="1" indent="-341313" eaLnBrk="0" hangingPunct="0">
              <a:spcBef>
                <a:spcPts val="488"/>
              </a:spcBef>
              <a:buSzPct val="111000"/>
              <a:buFont typeface="Times New Roman" pitchFamily="16"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err="1" smtClean="0"/>
              <a:t>PByte</a:t>
            </a:r>
            <a:r>
              <a:rPr lang="en-US" kern="0" dirty="0" smtClean="0"/>
              <a:t> archives for partner institutes</a:t>
            </a:r>
            <a:endParaRPr lang="en-US" kern="0" dirty="0">
              <a:latin typeface="+mn-lt"/>
            </a:endParaRPr>
          </a:p>
          <a:p>
            <a:pPr marL="342900" indent="-341313" eaLnBrk="0" hangingPunct="0">
              <a:spcBef>
                <a:spcPts val="488"/>
              </a:spcBef>
              <a:buSzPct val="111000"/>
              <a:buFont typeface="StarSymbol"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kern="0" dirty="0" smtClean="0">
                <a:latin typeface="+mn-lt"/>
              </a:rPr>
              <a:t>Synchrotron radiation (ANKA)</a:t>
            </a:r>
            <a:endParaRPr lang="en-US" sz="2000" kern="0" dirty="0">
              <a:latin typeface="+mn-lt"/>
            </a:endParaRPr>
          </a:p>
          <a:p>
            <a:pPr marL="800100" lvl="1" indent="-341313" eaLnBrk="0" hangingPunct="0">
              <a:spcBef>
                <a:spcPts val="488"/>
              </a:spcBef>
              <a:buSzPct val="111000"/>
              <a:buFont typeface="StarSymbol"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latin typeface="+mn-lt"/>
              </a:rPr>
              <a:t>Various experiments </a:t>
            </a:r>
          </a:p>
          <a:p>
            <a:pPr marL="800100" lvl="1" indent="-341313" eaLnBrk="0" hangingPunct="0">
              <a:spcBef>
                <a:spcPts val="488"/>
              </a:spcBef>
              <a:buSzPct val="111000"/>
              <a:buFont typeface="StarSymbol"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smtClean="0">
                <a:latin typeface="+mn-lt"/>
              </a:rPr>
              <a:t>200 </a:t>
            </a:r>
            <a:r>
              <a:rPr lang="en-US" kern="0" dirty="0">
                <a:latin typeface="+mn-lt"/>
              </a:rPr>
              <a:t>TB/year (</a:t>
            </a:r>
            <a:r>
              <a:rPr lang="en-US" kern="0" dirty="0" smtClean="0">
                <a:latin typeface="+mn-lt"/>
              </a:rPr>
              <a:t>2013) </a:t>
            </a:r>
            <a:r>
              <a:rPr lang="en-US" kern="0" dirty="0">
                <a:latin typeface="+mn-lt"/>
              </a:rPr>
              <a:t>- 1000 TB/year (</a:t>
            </a:r>
            <a:r>
              <a:rPr lang="en-US" kern="0" dirty="0" smtClean="0">
                <a:latin typeface="+mn-lt"/>
              </a:rPr>
              <a:t>2014</a:t>
            </a:r>
            <a:r>
              <a:rPr lang="en-US" sz="1600" kern="0" dirty="0" smtClean="0">
                <a:latin typeface="+mn-lt"/>
              </a:rPr>
              <a:t>) </a:t>
            </a:r>
            <a:endParaRPr lang="en-US" sz="1600" kern="0" dirty="0">
              <a:latin typeface="+mn-lt"/>
            </a:endParaRPr>
          </a:p>
          <a:p>
            <a:pPr marL="342900" indent="-341313" eaLnBrk="0" hangingPunct="0">
              <a:spcBef>
                <a:spcPts val="488"/>
              </a:spcBef>
              <a:buSzPct val="111000"/>
              <a:buFont typeface="StarSymbol" charset="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kern="0" dirty="0" smtClean="0">
                <a:latin typeface="+mn-lt"/>
              </a:rPr>
              <a:t>Climate research</a:t>
            </a:r>
            <a:endParaRPr lang="en-US" sz="1400" kern="0" dirty="0">
              <a:latin typeface="+mn-lt"/>
            </a:endParaRPr>
          </a:p>
          <a:p>
            <a:pPr marL="800100" lvl="1" indent="-341313" eaLnBrk="0" hangingPunct="0">
              <a:spcBef>
                <a:spcPts val="488"/>
              </a:spcBef>
              <a:buSzPct val="111000"/>
              <a:buFontTx/>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latin typeface="+mn-lt"/>
              </a:rPr>
              <a:t>Various experiments (rate stays flat)</a:t>
            </a:r>
          </a:p>
          <a:p>
            <a:pPr marL="800100" lvl="1" indent="-341313" eaLnBrk="0" hangingPunct="0">
              <a:spcBef>
                <a:spcPts val="488"/>
              </a:spcBef>
              <a:buSzPct val="111000"/>
              <a:buFontTx/>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smtClean="0"/>
              <a:t>150</a:t>
            </a:r>
            <a:r>
              <a:rPr lang="en-US" kern="0" dirty="0" smtClean="0">
                <a:latin typeface="+mn-lt"/>
              </a:rPr>
              <a:t> </a:t>
            </a:r>
            <a:r>
              <a:rPr lang="en-US" kern="0" dirty="0">
                <a:latin typeface="+mn-lt"/>
              </a:rPr>
              <a:t>TB/year </a:t>
            </a:r>
            <a:r>
              <a:rPr lang="en-US" kern="0" dirty="0" smtClean="0">
                <a:latin typeface="+mn-lt"/>
              </a:rPr>
              <a:t>(archive until 2026!!)</a:t>
            </a:r>
          </a:p>
          <a:p>
            <a:pPr marL="800100" lvl="1" indent="-341313" eaLnBrk="0" hangingPunct="0">
              <a:spcBef>
                <a:spcPts val="488"/>
              </a:spcBef>
              <a:buSzPct val="111000"/>
              <a:buFontTx/>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kern="0" dirty="0">
              <a:latin typeface="+mn-lt"/>
            </a:endParaRPr>
          </a:p>
        </p:txBody>
      </p:sp>
      <p:grpSp>
        <p:nvGrpSpPr>
          <p:cNvPr id="8" name="Group 7"/>
          <p:cNvGrpSpPr/>
          <p:nvPr/>
        </p:nvGrpSpPr>
        <p:grpSpPr>
          <a:xfrm>
            <a:off x="6876256" y="2492896"/>
            <a:ext cx="1883094" cy="1872208"/>
            <a:chOff x="7452320" y="1700808"/>
            <a:chExt cx="1296144" cy="1285875"/>
          </a:xfrm>
        </p:grpSpPr>
        <p:pic>
          <p:nvPicPr>
            <p:cNvPr id="9" name="Picture 2"/>
            <p:cNvPicPr>
              <a:picLocks noChangeAspect="1" noChangeArrowheads="1"/>
            </p:cNvPicPr>
            <p:nvPr/>
          </p:nvPicPr>
          <p:blipFill>
            <a:blip r:embed="rId3" cstate="print"/>
            <a:srcRect/>
            <a:stretch>
              <a:fillRect/>
            </a:stretch>
          </p:blipFill>
          <p:spPr bwMode="auto">
            <a:xfrm>
              <a:off x="7452320" y="1700808"/>
              <a:ext cx="1285875" cy="1285875"/>
            </a:xfrm>
            <a:prstGeom prst="rect">
              <a:avLst/>
            </a:prstGeom>
            <a:noFill/>
            <a:ln w="9525">
              <a:noFill/>
              <a:miter lim="800000"/>
              <a:headEnd/>
              <a:tailEnd/>
            </a:ln>
          </p:spPr>
        </p:pic>
        <p:sp>
          <p:nvSpPr>
            <p:cNvPr id="10" name="Rectangle 9"/>
            <p:cNvSpPr/>
            <p:nvPr/>
          </p:nvSpPr>
          <p:spPr>
            <a:xfrm>
              <a:off x="8388424" y="263691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grpSp>
      <p:pic>
        <p:nvPicPr>
          <p:cNvPr id="12" name="Picture 11" descr="zf.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6538" y="908720"/>
            <a:ext cx="2573504" cy="1512168"/>
          </a:xfrm>
          <a:prstGeom prst="rect">
            <a:avLst/>
          </a:prstGeom>
        </p:spPr>
      </p:pic>
      <p:pic>
        <p:nvPicPr>
          <p:cNvPr id="14338" name="Picture 2"/>
          <p:cNvPicPr>
            <a:picLocks noChangeAspect="1" noChangeArrowheads="1"/>
          </p:cNvPicPr>
          <p:nvPr/>
        </p:nvPicPr>
        <p:blipFill>
          <a:blip r:embed="rId5" cstate="screen"/>
          <a:srcRect/>
          <a:stretch>
            <a:fillRect/>
          </a:stretch>
        </p:blipFill>
        <p:spPr bwMode="auto">
          <a:xfrm>
            <a:off x="6012160" y="4509120"/>
            <a:ext cx="2846442" cy="1486401"/>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HPSS Houston visit 9 June 2014</a:t>
            </a:r>
            <a:endParaRPr lang="de-DE"/>
          </a:p>
        </p:txBody>
      </p:sp>
    </p:spTree>
    <p:extLst>
      <p:ext uri="{BB962C8B-B14F-4D97-AF65-F5344CB8AC3E}">
        <p14:creationId xmlns:p14="http://schemas.microsoft.com/office/powerpoint/2010/main" val="132664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a:t>
            </a:r>
            <a:r>
              <a:rPr lang="en-US" dirty="0"/>
              <a:t>Light Sheet Microscopy</a:t>
            </a:r>
            <a:endParaRPr lang="de-DE" dirty="0"/>
          </a:p>
        </p:txBody>
      </p:sp>
      <p:sp>
        <p:nvSpPr>
          <p:cNvPr id="3" name="Inhaltsplatzhalter 2"/>
          <p:cNvSpPr>
            <a:spLocks noGrp="1"/>
          </p:cNvSpPr>
          <p:nvPr>
            <p:ph idx="1"/>
          </p:nvPr>
        </p:nvSpPr>
        <p:spPr>
          <a:xfrm>
            <a:off x="3851920" y="1198563"/>
            <a:ext cx="5193709" cy="4894262"/>
          </a:xfrm>
        </p:spPr>
        <p:txBody>
          <a:bodyPr>
            <a:normAutofit fontScale="92500" lnSpcReduction="10000"/>
          </a:bodyPr>
          <a:lstStyle/>
          <a:p>
            <a:pPr marL="0" indent="0">
              <a:buNone/>
            </a:pPr>
            <a:r>
              <a:rPr lang="en-US" dirty="0"/>
              <a:t>Novel microscope to observe</a:t>
            </a:r>
            <a:r>
              <a:rPr lang="en-US" b="1" dirty="0">
                <a:solidFill>
                  <a:schemeClr val="accent1"/>
                </a:solidFill>
              </a:rPr>
              <a:t> </a:t>
            </a:r>
            <a:r>
              <a:rPr lang="en-US" b="1" dirty="0" smtClean="0">
                <a:solidFill>
                  <a:schemeClr val="accent1"/>
                </a:solidFill>
              </a:rPr>
              <a:t>zebra fish embryos</a:t>
            </a:r>
            <a:r>
              <a:rPr lang="en-US" dirty="0" smtClean="0"/>
              <a:t> </a:t>
            </a:r>
            <a:r>
              <a:rPr lang="en-US" b="1" dirty="0">
                <a:solidFill>
                  <a:schemeClr val="accent1"/>
                </a:solidFill>
              </a:rPr>
              <a:t>in</a:t>
            </a:r>
            <a:r>
              <a:rPr lang="en-US" dirty="0"/>
              <a:t> </a:t>
            </a:r>
            <a:r>
              <a:rPr lang="en-US" b="1" dirty="0">
                <a:solidFill>
                  <a:schemeClr val="accent1"/>
                </a:solidFill>
              </a:rPr>
              <a:t>vivo</a:t>
            </a:r>
            <a:r>
              <a:rPr lang="en-US" dirty="0"/>
              <a:t>: </a:t>
            </a:r>
          </a:p>
          <a:p>
            <a:r>
              <a:rPr lang="en-US" dirty="0"/>
              <a:t>Very high </a:t>
            </a:r>
            <a:r>
              <a:rPr lang="en-US" dirty="0" err="1"/>
              <a:t>3D</a:t>
            </a:r>
            <a:r>
              <a:rPr lang="en-US" dirty="0"/>
              <a:t> resolution</a:t>
            </a:r>
          </a:p>
          <a:p>
            <a:r>
              <a:rPr lang="en-US" dirty="0"/>
              <a:t>Short data acquisition time</a:t>
            </a:r>
          </a:p>
          <a:p>
            <a:pPr marL="0" indent="0">
              <a:buNone/>
            </a:pPr>
            <a:endParaRPr lang="en-US" dirty="0"/>
          </a:p>
          <a:p>
            <a:pPr marL="0" indent="0">
              <a:buNone/>
            </a:pPr>
            <a:r>
              <a:rPr lang="en-US" dirty="0"/>
              <a:t>Each day one observation of the development of an embryo</a:t>
            </a:r>
            <a:r>
              <a:rPr lang="en-US" dirty="0" smtClean="0"/>
              <a:t>:</a:t>
            </a:r>
            <a:endParaRPr lang="en-US" sz="1400" dirty="0" smtClean="0"/>
          </a:p>
          <a:p>
            <a:pPr marL="0" indent="0">
              <a:buNone/>
            </a:pPr>
            <a:endParaRPr lang="en-US" sz="700" dirty="0"/>
          </a:p>
          <a:p>
            <a:r>
              <a:rPr lang="en-US" dirty="0"/>
              <a:t>Data: 7 TB/10 h </a:t>
            </a:r>
            <a:r>
              <a:rPr lang="en-US" dirty="0" smtClean="0">
                <a:sym typeface="Wingdings" pitchFamily="2" charset="2"/>
              </a:rPr>
              <a:t></a:t>
            </a:r>
            <a:r>
              <a:rPr lang="en-US" dirty="0" smtClean="0"/>
              <a:t> </a:t>
            </a:r>
            <a:r>
              <a:rPr lang="en-US" dirty="0"/>
              <a:t>expected </a:t>
            </a:r>
            <a:r>
              <a:rPr lang="en-US" dirty="0" smtClean="0"/>
              <a:t>~ </a:t>
            </a:r>
            <a:r>
              <a:rPr lang="en-US" dirty="0"/>
              <a:t>300 TB </a:t>
            </a:r>
          </a:p>
          <a:p>
            <a:r>
              <a:rPr lang="en-US" dirty="0"/>
              <a:t>Challenges:</a:t>
            </a:r>
          </a:p>
          <a:p>
            <a:pPr marL="622300" lvl="1" indent="-261938"/>
            <a:r>
              <a:rPr lang="en-US" dirty="0"/>
              <a:t>Meta data extraction</a:t>
            </a:r>
          </a:p>
          <a:p>
            <a:pPr marL="622300" lvl="1" indent="-261938"/>
            <a:r>
              <a:rPr lang="en-US" sz="2000" b="1" dirty="0">
                <a:solidFill>
                  <a:schemeClr val="accent1"/>
                </a:solidFill>
                <a:ea typeface="+mn-ea"/>
                <a:cs typeface="+mn-cs"/>
              </a:rPr>
              <a:t>Data</a:t>
            </a:r>
            <a:r>
              <a:rPr lang="en-US" dirty="0"/>
              <a:t> </a:t>
            </a:r>
            <a:r>
              <a:rPr lang="en-US" sz="2000" b="1" dirty="0">
                <a:solidFill>
                  <a:schemeClr val="accent1"/>
                </a:solidFill>
                <a:ea typeface="+mn-ea"/>
                <a:cs typeface="+mn-cs"/>
              </a:rPr>
              <a:t>transfer</a:t>
            </a:r>
            <a:r>
              <a:rPr lang="en-US" dirty="0"/>
              <a:t> source to LSDF &gt; </a:t>
            </a:r>
            <a:r>
              <a:rPr lang="en-US" dirty="0" smtClean="0"/>
              <a:t>250 MB/s</a:t>
            </a:r>
            <a:endParaRPr lang="en-US" dirty="0"/>
          </a:p>
          <a:p>
            <a:pPr marL="622300" lvl="1" indent="-261938"/>
            <a:r>
              <a:rPr lang="en-US" sz="2000" b="1" dirty="0">
                <a:solidFill>
                  <a:schemeClr val="accent1"/>
                </a:solidFill>
                <a:ea typeface="+mn-ea"/>
                <a:cs typeface="+mn-cs"/>
              </a:rPr>
              <a:t>Data</a:t>
            </a:r>
            <a:r>
              <a:rPr lang="en-US" dirty="0"/>
              <a:t> </a:t>
            </a:r>
            <a:r>
              <a:rPr lang="en-US" sz="2000" b="1" dirty="0">
                <a:solidFill>
                  <a:schemeClr val="accent1"/>
                </a:solidFill>
                <a:ea typeface="+mn-ea"/>
                <a:cs typeface="+mn-cs"/>
              </a:rPr>
              <a:t>intensive</a:t>
            </a:r>
            <a:r>
              <a:rPr lang="en-US" dirty="0"/>
              <a:t> </a:t>
            </a:r>
            <a:r>
              <a:rPr lang="en-US" sz="2000" b="1" dirty="0">
                <a:solidFill>
                  <a:schemeClr val="accent1"/>
                </a:solidFill>
                <a:ea typeface="+mn-ea"/>
                <a:cs typeface="+mn-cs"/>
              </a:rPr>
              <a:t>analysis</a:t>
            </a:r>
            <a:r>
              <a:rPr lang="en-US" dirty="0"/>
              <a:t> &lt; </a:t>
            </a:r>
            <a:r>
              <a:rPr lang="en-US" dirty="0" smtClean="0"/>
              <a:t>24 h: registration</a:t>
            </a:r>
            <a:r>
              <a:rPr lang="en-US" dirty="0"/>
              <a:t>, </a:t>
            </a:r>
            <a:r>
              <a:rPr lang="en-US" dirty="0" smtClean="0"/>
              <a:t>fusion</a:t>
            </a:r>
            <a:r>
              <a:rPr lang="en-US" dirty="0"/>
              <a:t>, </a:t>
            </a:r>
            <a:r>
              <a:rPr lang="en-US" dirty="0" smtClean="0"/>
              <a:t>segmentation</a:t>
            </a:r>
            <a:r>
              <a:rPr lang="en-US" dirty="0"/>
              <a:t>, </a:t>
            </a:r>
            <a:r>
              <a:rPr lang="en-US" dirty="0" smtClean="0"/>
              <a:t>tracking</a:t>
            </a:r>
            <a:r>
              <a:rPr lang="en-US" dirty="0"/>
              <a:t>, </a:t>
            </a:r>
            <a:r>
              <a:rPr lang="en-US" dirty="0" smtClean="0"/>
              <a:t>statistics</a:t>
            </a:r>
            <a:endParaRPr lang="en-US" dirty="0"/>
          </a:p>
          <a:p>
            <a:pPr marL="0" indent="0">
              <a:buNone/>
            </a:pPr>
            <a:endParaRPr lang="de-DE" dirty="0"/>
          </a:p>
          <a:p>
            <a:endParaRPr lang="de-DE" dirty="0"/>
          </a:p>
        </p:txBody>
      </p:sp>
      <p:pic>
        <p:nvPicPr>
          <p:cNvPr id="4" name="Grafik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265" t="14892" r="15683" b="23515"/>
          <a:stretch/>
        </p:blipFill>
        <p:spPr bwMode="auto">
          <a:xfrm>
            <a:off x="107504" y="1124744"/>
            <a:ext cx="3807290" cy="217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552" y="3429000"/>
            <a:ext cx="3095183" cy="23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51520" y="5731897"/>
            <a:ext cx="3669594" cy="553998"/>
          </a:xfrm>
          <a:prstGeom prst="rect">
            <a:avLst/>
          </a:prstGeom>
          <a:noFill/>
        </p:spPr>
        <p:txBody>
          <a:bodyPr wrap="none" rtlCol="0">
            <a:spAutoFit/>
          </a:bodyPr>
          <a:lstStyle/>
          <a:p>
            <a:r>
              <a:rPr lang="de-DE" sz="1000" dirty="0" smtClean="0">
                <a:solidFill>
                  <a:schemeClr val="accent6"/>
                </a:solidFill>
              </a:rPr>
              <a:t>Source: </a:t>
            </a:r>
            <a:r>
              <a:rPr lang="de-DE" sz="1000" dirty="0" err="1" smtClean="0">
                <a:solidFill>
                  <a:schemeClr val="accent6"/>
                </a:solidFill>
              </a:rPr>
              <a:t>Uroš</a:t>
            </a:r>
            <a:r>
              <a:rPr lang="de-DE" sz="1000" dirty="0" smtClean="0">
                <a:solidFill>
                  <a:schemeClr val="accent6"/>
                </a:solidFill>
              </a:rPr>
              <a:t> </a:t>
            </a:r>
            <a:r>
              <a:rPr lang="de-DE" sz="1000" dirty="0" err="1" smtClean="0">
                <a:solidFill>
                  <a:schemeClr val="accent6"/>
                </a:solidFill>
              </a:rPr>
              <a:t>Kržič</a:t>
            </a:r>
            <a:r>
              <a:rPr lang="de-DE" sz="1000" dirty="0" smtClean="0">
                <a:solidFill>
                  <a:schemeClr val="accent6"/>
                </a:solidFill>
              </a:rPr>
              <a:t>,</a:t>
            </a:r>
          </a:p>
          <a:p>
            <a:r>
              <a:rPr lang="en-US" sz="1000" dirty="0">
                <a:solidFill>
                  <a:schemeClr val="accent6"/>
                </a:solidFill>
              </a:rPr>
              <a:t>Multiple-view microscopy </a:t>
            </a:r>
            <a:r>
              <a:rPr lang="en-US" sz="1000" dirty="0" smtClean="0">
                <a:solidFill>
                  <a:schemeClr val="accent6"/>
                </a:solidFill>
              </a:rPr>
              <a:t>with </a:t>
            </a:r>
            <a:r>
              <a:rPr lang="en-US" sz="1000" dirty="0">
                <a:solidFill>
                  <a:schemeClr val="accent6"/>
                </a:solidFill>
              </a:rPr>
              <a:t>light-sheet based fluorescence </a:t>
            </a:r>
            <a:endParaRPr lang="en-US" sz="1000" dirty="0" smtClean="0">
              <a:solidFill>
                <a:schemeClr val="accent6"/>
              </a:solidFill>
            </a:endParaRPr>
          </a:p>
          <a:p>
            <a:r>
              <a:rPr lang="en-US" sz="1000" dirty="0" smtClean="0">
                <a:solidFill>
                  <a:schemeClr val="accent6"/>
                </a:solidFill>
              </a:rPr>
              <a:t>microscope, Dissertation, Heidelberg, 2009</a:t>
            </a:r>
            <a:endParaRPr lang="de-DE" sz="1000" dirty="0" smtClean="0">
              <a:solidFill>
                <a:schemeClr val="accent6"/>
              </a:solidFill>
            </a:endParaRPr>
          </a:p>
        </p:txBody>
      </p:sp>
      <p:sp>
        <p:nvSpPr>
          <p:cNvPr id="7" name="Footer Placeholder 6"/>
          <p:cNvSpPr>
            <a:spLocks noGrp="1"/>
          </p:cNvSpPr>
          <p:nvPr>
            <p:ph type="ftr" sz="quarter" idx="10"/>
          </p:nvPr>
        </p:nvSpPr>
        <p:spPr/>
        <p:txBody>
          <a:bodyPr/>
          <a:lstStyle/>
          <a:p>
            <a:r>
              <a:rPr lang="en-US" smtClean="0"/>
              <a:t>HPSS Houston visit 9 June 2014</a:t>
            </a:r>
            <a:endParaRPr lang="de-DE"/>
          </a:p>
        </p:txBody>
      </p:sp>
    </p:spTree>
    <p:extLst>
      <p:ext uri="{BB962C8B-B14F-4D97-AF65-F5344CB8AC3E}">
        <p14:creationId xmlns:p14="http://schemas.microsoft.com/office/powerpoint/2010/main" val="44713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Ultra-Fast Tomography</a:t>
            </a:r>
            <a:endParaRPr lang="de-DE" dirty="0"/>
          </a:p>
        </p:txBody>
      </p:sp>
      <p:sp>
        <p:nvSpPr>
          <p:cNvPr id="3" name="Inhaltsplatzhalter 2"/>
          <p:cNvSpPr>
            <a:spLocks noGrp="1"/>
          </p:cNvSpPr>
          <p:nvPr>
            <p:ph idx="1"/>
          </p:nvPr>
        </p:nvSpPr>
        <p:spPr>
          <a:xfrm>
            <a:off x="5656929" y="1340768"/>
            <a:ext cx="3350175" cy="3606072"/>
          </a:xfrm>
        </p:spPr>
        <p:txBody>
          <a:bodyPr/>
          <a:lstStyle/>
          <a:p>
            <a:r>
              <a:rPr lang="en-GB" sz="1600" dirty="0" err="1" smtClean="0"/>
              <a:t>Spatio</a:t>
            </a:r>
            <a:r>
              <a:rPr lang="en-GB" sz="1600" dirty="0" smtClean="0"/>
              <a:t>-temporal </a:t>
            </a:r>
            <a:r>
              <a:rPr lang="en-GB" sz="1600" dirty="0"/>
              <a:t>observations </a:t>
            </a:r>
            <a:endParaRPr lang="en-US" sz="1600" dirty="0"/>
          </a:p>
          <a:p>
            <a:r>
              <a:rPr lang="en-GB" sz="1600" dirty="0"/>
              <a:t>Interactive 3D reconstructions based on tomographic </a:t>
            </a:r>
            <a:r>
              <a:rPr lang="en-GB" sz="1600" dirty="0" smtClean="0"/>
              <a:t>volumes</a:t>
            </a:r>
            <a:endParaRPr lang="en-US" sz="1600" dirty="0"/>
          </a:p>
          <a:p>
            <a:r>
              <a:rPr lang="en-US" sz="1600" dirty="0"/>
              <a:t>Development of </a:t>
            </a:r>
            <a:endParaRPr lang="en-US" sz="1600" dirty="0" smtClean="0"/>
          </a:p>
          <a:p>
            <a:pPr lvl="1"/>
            <a:r>
              <a:rPr lang="en-US" sz="1400" dirty="0" smtClean="0"/>
              <a:t>data management </a:t>
            </a:r>
            <a:r>
              <a:rPr lang="en-US" sz="1400" dirty="0"/>
              <a:t>components </a:t>
            </a:r>
            <a:r>
              <a:rPr lang="en-US" sz="1400" dirty="0" smtClean="0"/>
              <a:t>within </a:t>
            </a:r>
            <a:r>
              <a:rPr lang="en-US" sz="1400" dirty="0"/>
              <a:t>the </a:t>
            </a:r>
            <a:r>
              <a:rPr lang="en-US" sz="1400" dirty="0" smtClean="0"/>
              <a:t>ANKA beam </a:t>
            </a:r>
            <a:r>
              <a:rPr lang="en-US" sz="1400" dirty="0"/>
              <a:t>line and the </a:t>
            </a:r>
            <a:r>
              <a:rPr lang="en-US" sz="1400" dirty="0" smtClean="0"/>
              <a:t>LSDF,</a:t>
            </a:r>
            <a:endParaRPr lang="en-US" sz="1400" dirty="0"/>
          </a:p>
          <a:p>
            <a:pPr lvl="1">
              <a:tabLst>
                <a:tab pos="714375" algn="l"/>
              </a:tabLst>
            </a:pPr>
            <a:r>
              <a:rPr lang="en-US" sz="1400" dirty="0" smtClean="0"/>
              <a:t>online analysis based on GPGPU,</a:t>
            </a:r>
          </a:p>
          <a:p>
            <a:pPr lvl="1">
              <a:tabLst>
                <a:tab pos="714375" algn="l"/>
              </a:tabLst>
            </a:pPr>
            <a:r>
              <a:rPr lang="en-US" sz="1400" dirty="0" smtClean="0"/>
              <a:t>novel </a:t>
            </a:r>
            <a:r>
              <a:rPr lang="en-US" sz="1400" dirty="0"/>
              <a:t>reconstruction algorithms</a:t>
            </a:r>
          </a:p>
          <a:p>
            <a:pPr marL="0" indent="0">
              <a:buNone/>
            </a:pPr>
            <a:endParaRPr lang="de-DE" sz="1600" dirty="0"/>
          </a:p>
        </p:txBody>
      </p:sp>
      <p:sp>
        <p:nvSpPr>
          <p:cNvPr id="4" name="Rectangle 4"/>
          <p:cNvSpPr>
            <a:spLocks noChangeArrowheads="1"/>
          </p:cNvSpPr>
          <p:nvPr/>
        </p:nvSpPr>
        <p:spPr bwMode="auto">
          <a:xfrm>
            <a:off x="4206875" y="5160199"/>
            <a:ext cx="768350"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Storing</a:t>
            </a:r>
          </a:p>
        </p:txBody>
      </p:sp>
      <p:sp>
        <p:nvSpPr>
          <p:cNvPr id="5" name="Rectangle 5"/>
          <p:cNvSpPr>
            <a:spLocks noChangeArrowheads="1"/>
          </p:cNvSpPr>
          <p:nvPr/>
        </p:nvSpPr>
        <p:spPr bwMode="auto">
          <a:xfrm>
            <a:off x="5213350" y="5160199"/>
            <a:ext cx="1144588"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a typeface="Droid Sans Fallback" charset="0"/>
                <a:cs typeface="Droid Sans Fallback" charset="0"/>
              </a:rPr>
              <a:t>Schedule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a typeface="Droid Sans Fallback" charset="0"/>
                <a:cs typeface="Droid Sans Fallback" charset="0"/>
              </a:rPr>
              <a:t>Processing</a:t>
            </a:r>
          </a:p>
        </p:txBody>
      </p:sp>
      <p:sp>
        <p:nvSpPr>
          <p:cNvPr id="6" name="Rectangle 6"/>
          <p:cNvSpPr>
            <a:spLocks noChangeArrowheads="1"/>
          </p:cNvSpPr>
          <p:nvPr/>
        </p:nvSpPr>
        <p:spPr bwMode="auto">
          <a:xfrm>
            <a:off x="6604000" y="5160199"/>
            <a:ext cx="1071563"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Parallel</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Computing</a:t>
            </a:r>
          </a:p>
        </p:txBody>
      </p:sp>
      <p:sp>
        <p:nvSpPr>
          <p:cNvPr id="7" name="Rectangle 7"/>
          <p:cNvSpPr>
            <a:spLocks noChangeArrowheads="1"/>
          </p:cNvSpPr>
          <p:nvPr/>
        </p:nvSpPr>
        <p:spPr bwMode="auto">
          <a:xfrm>
            <a:off x="7931150" y="5160199"/>
            <a:ext cx="873125"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Result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Analysis</a:t>
            </a:r>
          </a:p>
        </p:txBody>
      </p:sp>
      <p:cxnSp>
        <p:nvCxnSpPr>
          <p:cNvPr id="8" name="AutoShape 8"/>
          <p:cNvCxnSpPr>
            <a:cxnSpLocks noChangeShapeType="1"/>
          </p:cNvCxnSpPr>
          <p:nvPr/>
        </p:nvCxnSpPr>
        <p:spPr bwMode="auto">
          <a:xfrm>
            <a:off x="4967288" y="5477700"/>
            <a:ext cx="246063"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9"/>
          <p:cNvCxnSpPr>
            <a:cxnSpLocks noChangeShapeType="1"/>
          </p:cNvCxnSpPr>
          <p:nvPr/>
        </p:nvCxnSpPr>
        <p:spPr bwMode="auto">
          <a:xfrm>
            <a:off x="6354763" y="5469763"/>
            <a:ext cx="246063"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10"/>
          <p:cNvCxnSpPr>
            <a:cxnSpLocks noChangeShapeType="1"/>
          </p:cNvCxnSpPr>
          <p:nvPr/>
        </p:nvCxnSpPr>
        <p:spPr bwMode="auto">
          <a:xfrm>
            <a:off x="7683500" y="5477700"/>
            <a:ext cx="246063"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3"/>
          <p:cNvSpPr>
            <a:spLocks noChangeArrowheads="1"/>
          </p:cNvSpPr>
          <p:nvPr/>
        </p:nvSpPr>
        <p:spPr bwMode="auto">
          <a:xfrm>
            <a:off x="3087687" y="5160199"/>
            <a:ext cx="955675"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6800" rIns="36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ea typeface="Droid Sans Fallback" charset="0"/>
                <a:cs typeface="Droid Sans Fallback" charset="0"/>
              </a:rPr>
              <a:t>Meta/Data Ingest</a:t>
            </a:r>
            <a:endParaRPr lang="en-US" sz="1400" dirty="0">
              <a:solidFill>
                <a:srgbClr val="000000"/>
              </a:solidFill>
              <a:ea typeface="Droid Sans Fallback" charset="0"/>
              <a:cs typeface="Droid Sans Fallback" charset="0"/>
            </a:endParaRPr>
          </a:p>
        </p:txBody>
      </p:sp>
      <p:cxnSp>
        <p:nvCxnSpPr>
          <p:cNvPr id="12" name="AutoShape 14"/>
          <p:cNvCxnSpPr>
            <a:cxnSpLocks noChangeShapeType="1"/>
          </p:cNvCxnSpPr>
          <p:nvPr/>
        </p:nvCxnSpPr>
        <p:spPr bwMode="auto">
          <a:xfrm>
            <a:off x="1665288" y="5477700"/>
            <a:ext cx="242888"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5"/>
          <p:cNvCxnSpPr>
            <a:cxnSpLocks noChangeShapeType="1"/>
          </p:cNvCxnSpPr>
          <p:nvPr/>
        </p:nvCxnSpPr>
        <p:spPr bwMode="auto">
          <a:xfrm>
            <a:off x="2841625" y="5469763"/>
            <a:ext cx="249238"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6"/>
          <p:cNvCxnSpPr>
            <a:cxnSpLocks noChangeShapeType="1"/>
          </p:cNvCxnSpPr>
          <p:nvPr/>
        </p:nvCxnSpPr>
        <p:spPr bwMode="auto">
          <a:xfrm>
            <a:off x="3963988" y="5477700"/>
            <a:ext cx="246063"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Line 17"/>
          <p:cNvSpPr>
            <a:spLocks noChangeShapeType="1"/>
          </p:cNvSpPr>
          <p:nvPr/>
        </p:nvSpPr>
        <p:spPr bwMode="auto">
          <a:xfrm flipH="1">
            <a:off x="4064794" y="3933056"/>
            <a:ext cx="8731" cy="2198925"/>
          </a:xfrm>
          <a:prstGeom prst="line">
            <a:avLst/>
          </a:prstGeom>
          <a:noFill/>
          <a:ln w="9360">
            <a:solidFill>
              <a:srgbClr val="262626"/>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cxnSp>
        <p:nvCxnSpPr>
          <p:cNvPr id="16" name="AutoShape 18"/>
          <p:cNvCxnSpPr>
            <a:cxnSpLocks noChangeShapeType="1"/>
          </p:cNvCxnSpPr>
          <p:nvPr/>
        </p:nvCxnSpPr>
        <p:spPr bwMode="auto">
          <a:xfrm>
            <a:off x="3810001" y="4184143"/>
            <a:ext cx="509587" cy="0"/>
          </a:xfrm>
          <a:prstGeom prst="straightConnector1">
            <a:avLst/>
          </a:prstGeom>
          <a:noFill/>
          <a:ln w="9360">
            <a:solidFill>
              <a:srgbClr val="000000"/>
            </a:solidFill>
            <a:prstDash val="sysDot"/>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 Box 20"/>
          <p:cNvSpPr txBox="1">
            <a:spLocks noChangeArrowheads="1"/>
          </p:cNvSpPr>
          <p:nvPr/>
        </p:nvSpPr>
        <p:spPr bwMode="auto">
          <a:xfrm>
            <a:off x="4346575" y="4026980"/>
            <a:ext cx="6350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buClrTx/>
              <a:buFontTx/>
              <a:buNone/>
            </a:pPr>
            <a:r>
              <a:rPr lang="en-US" sz="1400" dirty="0"/>
              <a:t>LSDF</a:t>
            </a:r>
          </a:p>
        </p:txBody>
      </p:sp>
      <p:sp>
        <p:nvSpPr>
          <p:cNvPr id="18" name="Text Box 21"/>
          <p:cNvSpPr txBox="1">
            <a:spLocks noChangeArrowheads="1"/>
          </p:cNvSpPr>
          <p:nvPr/>
        </p:nvSpPr>
        <p:spPr bwMode="auto">
          <a:xfrm>
            <a:off x="2195736" y="4019042"/>
            <a:ext cx="1736414"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buClrTx/>
              <a:buFontTx/>
              <a:buNone/>
            </a:pPr>
            <a:r>
              <a:rPr lang="en-US" sz="1400" dirty="0" smtClean="0"/>
              <a:t>Synchrotron ANKA</a:t>
            </a:r>
            <a:endParaRPr lang="en-US" sz="1400" dirty="0"/>
          </a:p>
        </p:txBody>
      </p:sp>
      <p:grpSp>
        <p:nvGrpSpPr>
          <p:cNvPr id="19" name="Group 22"/>
          <p:cNvGrpSpPr>
            <a:grpSpLocks/>
          </p:cNvGrpSpPr>
          <p:nvPr/>
        </p:nvGrpSpPr>
        <p:grpSpPr bwMode="auto">
          <a:xfrm>
            <a:off x="263525" y="5303075"/>
            <a:ext cx="487363" cy="350839"/>
            <a:chOff x="166" y="1550"/>
            <a:chExt cx="307" cy="221"/>
          </a:xfrm>
        </p:grpSpPr>
        <p:sp>
          <p:nvSpPr>
            <p:cNvPr id="20" name="Rectangle 23"/>
            <p:cNvSpPr>
              <a:spLocks noChangeArrowheads="1"/>
            </p:cNvSpPr>
            <p:nvPr/>
          </p:nvSpPr>
          <p:spPr bwMode="auto">
            <a:xfrm>
              <a:off x="303" y="1613"/>
              <a:ext cx="170" cy="92"/>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 name="Line 24"/>
            <p:cNvSpPr>
              <a:spLocks noChangeShapeType="1"/>
            </p:cNvSpPr>
            <p:nvPr/>
          </p:nvSpPr>
          <p:spPr bwMode="auto">
            <a:xfrm>
              <a:off x="166" y="1550"/>
              <a:ext cx="135" cy="60"/>
            </a:xfrm>
            <a:prstGeom prst="line">
              <a:avLst/>
            </a:prstGeom>
            <a:noFill/>
            <a:ln w="9360">
              <a:solidFill>
                <a:srgbClr val="08500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2" name="Line 25"/>
            <p:cNvSpPr>
              <a:spLocks noChangeShapeType="1"/>
            </p:cNvSpPr>
            <p:nvPr/>
          </p:nvSpPr>
          <p:spPr bwMode="auto">
            <a:xfrm flipV="1">
              <a:off x="166" y="1705"/>
              <a:ext cx="135" cy="67"/>
            </a:xfrm>
            <a:prstGeom prst="line">
              <a:avLst/>
            </a:prstGeom>
            <a:noFill/>
            <a:ln w="9360">
              <a:solidFill>
                <a:srgbClr val="08500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 name="Oval 26"/>
            <p:cNvSpPr>
              <a:spLocks noChangeArrowheads="1"/>
            </p:cNvSpPr>
            <p:nvPr/>
          </p:nvSpPr>
          <p:spPr bwMode="auto">
            <a:xfrm>
              <a:off x="200" y="1582"/>
              <a:ext cx="31" cy="157"/>
            </a:xfrm>
            <a:prstGeom prst="ellipse">
              <a:avLst/>
            </a:prstGeom>
            <a:solidFill>
              <a:srgbClr val="FFC000"/>
            </a:solidFill>
            <a:ln w="12600">
              <a:solidFill>
                <a:srgbClr val="08500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4" name="Text Box 27"/>
          <p:cNvSpPr txBox="1">
            <a:spLocks noChangeArrowheads="1"/>
          </p:cNvSpPr>
          <p:nvPr/>
        </p:nvSpPr>
        <p:spPr bwMode="auto">
          <a:xfrm>
            <a:off x="435429" y="5855346"/>
            <a:ext cx="334448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buClrTx/>
              <a:buFontTx/>
              <a:buNone/>
            </a:pPr>
            <a:r>
              <a:rPr lang="en-US" sz="1400" dirty="0" smtClean="0"/>
              <a:t>Ultra-fast tomography data set : 500 GB</a:t>
            </a:r>
            <a:endParaRPr lang="en-US" sz="1400" dirty="0"/>
          </a:p>
        </p:txBody>
      </p:sp>
      <p:cxnSp>
        <p:nvCxnSpPr>
          <p:cNvPr id="25" name="AutoShape 28"/>
          <p:cNvCxnSpPr>
            <a:cxnSpLocks noChangeShapeType="1"/>
          </p:cNvCxnSpPr>
          <p:nvPr/>
        </p:nvCxnSpPr>
        <p:spPr bwMode="auto">
          <a:xfrm>
            <a:off x="755650" y="5477700"/>
            <a:ext cx="242888"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Rectangle 6"/>
          <p:cNvSpPr>
            <a:spLocks noChangeArrowheads="1"/>
          </p:cNvSpPr>
          <p:nvPr/>
        </p:nvSpPr>
        <p:spPr bwMode="auto">
          <a:xfrm>
            <a:off x="2212083" y="4376928"/>
            <a:ext cx="481012" cy="304800"/>
          </a:xfrm>
          <a:prstGeom prst="rect">
            <a:avLst/>
          </a:prstGeom>
          <a:solidFill>
            <a:schemeClr val="bg1">
              <a:lumMod val="85000"/>
            </a:schemeClr>
          </a:solidFill>
          <a:ln w="25400" cap="flat" cmpd="sng" algn="ctr">
            <a:solidFill>
              <a:schemeClr val="bg1">
                <a:lumMod val="50000"/>
              </a:schemeClr>
            </a:solidFill>
            <a:prstDash val="solid"/>
          </a:ln>
          <a:effectLst/>
        </p:spPr>
        <p:txBody>
          <a:bodyPr anchor="ctr"/>
          <a:lstStyle/>
          <a:p>
            <a:pPr algn="ctr">
              <a:defRPr/>
            </a:pPr>
            <a:r>
              <a:rPr lang="de-DE" sz="1400" kern="0">
                <a:solidFill>
                  <a:srgbClr val="000000"/>
                </a:solidFill>
                <a:latin typeface="Arial"/>
                <a:cs typeface="+mn-cs"/>
              </a:rPr>
              <a:t>UI</a:t>
            </a:r>
          </a:p>
        </p:txBody>
      </p:sp>
      <p:sp>
        <p:nvSpPr>
          <p:cNvPr id="27" name="Rectangle 7"/>
          <p:cNvSpPr>
            <a:spLocks noChangeArrowheads="1"/>
          </p:cNvSpPr>
          <p:nvPr/>
        </p:nvSpPr>
        <p:spPr bwMode="auto">
          <a:xfrm>
            <a:off x="2967832" y="4370802"/>
            <a:ext cx="482600" cy="306388"/>
          </a:xfrm>
          <a:prstGeom prst="rect">
            <a:avLst/>
          </a:prstGeom>
          <a:solidFill>
            <a:schemeClr val="bg1">
              <a:lumMod val="85000"/>
            </a:schemeClr>
          </a:solidFill>
          <a:ln w="25400" cap="flat" cmpd="sng" algn="ctr">
            <a:solidFill>
              <a:schemeClr val="bg1">
                <a:lumMod val="50000"/>
              </a:schemeClr>
            </a:solidFill>
            <a:prstDash val="solid"/>
          </a:ln>
          <a:effectLst/>
        </p:spPr>
        <p:txBody>
          <a:bodyPr anchor="ctr"/>
          <a:lstStyle/>
          <a:p>
            <a:pPr algn="ctr">
              <a:defRPr/>
            </a:pPr>
            <a:r>
              <a:rPr lang="de-DE" sz="1400" kern="0">
                <a:solidFill>
                  <a:srgbClr val="000000"/>
                </a:solidFill>
                <a:latin typeface="Arial"/>
                <a:cs typeface="+mn-cs"/>
              </a:rPr>
              <a:t>UI</a:t>
            </a:r>
          </a:p>
        </p:txBody>
      </p:sp>
      <p:sp>
        <p:nvSpPr>
          <p:cNvPr id="28" name="Rectangle 8"/>
          <p:cNvSpPr>
            <a:spLocks noChangeArrowheads="1"/>
          </p:cNvSpPr>
          <p:nvPr/>
        </p:nvSpPr>
        <p:spPr bwMode="auto">
          <a:xfrm>
            <a:off x="3560763" y="4384866"/>
            <a:ext cx="482600" cy="304800"/>
          </a:xfrm>
          <a:prstGeom prst="rect">
            <a:avLst/>
          </a:prstGeom>
          <a:solidFill>
            <a:schemeClr val="bg1">
              <a:lumMod val="85000"/>
            </a:schemeClr>
          </a:solidFill>
          <a:ln w="25400" cap="flat" cmpd="sng" algn="ctr">
            <a:solidFill>
              <a:schemeClr val="bg1">
                <a:lumMod val="50000"/>
              </a:schemeClr>
            </a:solidFill>
            <a:prstDash val="solid"/>
          </a:ln>
          <a:effectLst/>
        </p:spPr>
        <p:txBody>
          <a:bodyPr anchor="ctr"/>
          <a:lstStyle/>
          <a:p>
            <a:pPr algn="ctr">
              <a:defRPr/>
            </a:pPr>
            <a:r>
              <a:rPr lang="de-DE" sz="1400" kern="0" dirty="0">
                <a:solidFill>
                  <a:srgbClr val="000000"/>
                </a:solidFill>
                <a:latin typeface="Arial"/>
                <a:cs typeface="+mn-cs"/>
              </a:rPr>
              <a:t>UI</a:t>
            </a:r>
          </a:p>
        </p:txBody>
      </p:sp>
      <p:cxnSp>
        <p:nvCxnSpPr>
          <p:cNvPr id="29" name="AutoShape 12"/>
          <p:cNvCxnSpPr>
            <a:cxnSpLocks noChangeShapeType="1"/>
            <a:endCxn id="35" idx="0"/>
          </p:cNvCxnSpPr>
          <p:nvPr/>
        </p:nvCxnSpPr>
        <p:spPr bwMode="auto">
          <a:xfrm>
            <a:off x="1333500" y="4932553"/>
            <a:ext cx="0" cy="227646"/>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cxnSp>
        <p:nvCxnSpPr>
          <p:cNvPr id="30" name="AutoShape 16"/>
          <p:cNvCxnSpPr>
            <a:cxnSpLocks noChangeShapeType="1"/>
          </p:cNvCxnSpPr>
          <p:nvPr/>
        </p:nvCxnSpPr>
        <p:spPr bwMode="auto">
          <a:xfrm flipV="1">
            <a:off x="1403648" y="4936362"/>
            <a:ext cx="1588" cy="273050"/>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sp>
        <p:nvSpPr>
          <p:cNvPr id="31" name="Rectangle 19"/>
          <p:cNvSpPr>
            <a:spLocks noChangeArrowheads="1"/>
          </p:cNvSpPr>
          <p:nvPr/>
        </p:nvSpPr>
        <p:spPr bwMode="auto">
          <a:xfrm>
            <a:off x="454026" y="4681728"/>
            <a:ext cx="3606006" cy="250825"/>
          </a:xfrm>
          <a:prstGeom prst="rect">
            <a:avLst/>
          </a:prstGeom>
          <a:solidFill>
            <a:schemeClr val="bg1">
              <a:lumMod val="85000"/>
            </a:schemeClr>
          </a:solidFill>
          <a:ln w="25400" cap="flat" cmpd="sng" algn="ctr">
            <a:solidFill>
              <a:schemeClr val="bg1">
                <a:lumMod val="50000"/>
              </a:schemeClr>
            </a:solidFill>
            <a:prstDash val="solid"/>
          </a:ln>
          <a:effectLst/>
        </p:spPr>
        <p:txBody>
          <a:bodyPr anchor="ctr"/>
          <a:lstStyle/>
          <a:p>
            <a:pPr algn="ctr">
              <a:defRPr/>
            </a:pPr>
            <a:r>
              <a:rPr lang="de-DE" sz="1400" kern="0" dirty="0" err="1">
                <a:solidFill>
                  <a:srgbClr val="000000"/>
                </a:solidFill>
                <a:latin typeface="Arial"/>
                <a:cs typeface="+mn-cs"/>
              </a:rPr>
              <a:t>Control</a:t>
            </a:r>
            <a:r>
              <a:rPr lang="de-DE" sz="1400" kern="0">
                <a:solidFill>
                  <a:srgbClr val="000000"/>
                </a:solidFill>
                <a:latin typeface="Arial"/>
                <a:cs typeface="+mn-cs"/>
              </a:rPr>
              <a:t> System</a:t>
            </a:r>
            <a:endParaRPr lang="de-DE" sz="1400" kern="0" dirty="0">
              <a:solidFill>
                <a:srgbClr val="000000"/>
              </a:solidFill>
              <a:latin typeface="Arial"/>
              <a:cs typeface="+mn-cs"/>
            </a:endParaRPr>
          </a:p>
        </p:txBody>
      </p:sp>
      <p:cxnSp>
        <p:nvCxnSpPr>
          <p:cNvPr id="32" name="AutoShape 20"/>
          <p:cNvCxnSpPr>
            <a:cxnSpLocks noChangeShapeType="1"/>
          </p:cNvCxnSpPr>
          <p:nvPr/>
        </p:nvCxnSpPr>
        <p:spPr bwMode="auto">
          <a:xfrm flipH="1">
            <a:off x="632150" y="4936362"/>
            <a:ext cx="1587" cy="461963"/>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cxnSp>
        <p:nvCxnSpPr>
          <p:cNvPr id="33" name="AutoShape 12"/>
          <p:cNvCxnSpPr>
            <a:cxnSpLocks noChangeShapeType="1"/>
          </p:cNvCxnSpPr>
          <p:nvPr/>
        </p:nvCxnSpPr>
        <p:spPr bwMode="auto">
          <a:xfrm>
            <a:off x="2408599" y="4939697"/>
            <a:ext cx="0" cy="227646"/>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cxnSp>
        <p:nvCxnSpPr>
          <p:cNvPr id="34" name="AutoShape 12"/>
          <p:cNvCxnSpPr>
            <a:cxnSpLocks noChangeShapeType="1"/>
          </p:cNvCxnSpPr>
          <p:nvPr/>
        </p:nvCxnSpPr>
        <p:spPr bwMode="auto">
          <a:xfrm>
            <a:off x="3563888" y="4946841"/>
            <a:ext cx="0" cy="227646"/>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sp>
        <p:nvSpPr>
          <p:cNvPr id="35" name="Rectangle 11"/>
          <p:cNvSpPr>
            <a:spLocks noChangeArrowheads="1"/>
          </p:cNvSpPr>
          <p:nvPr/>
        </p:nvSpPr>
        <p:spPr bwMode="auto">
          <a:xfrm>
            <a:off x="1006475" y="5160199"/>
            <a:ext cx="654050"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roid Sans Fallback" charset="0"/>
                <a:cs typeface="Droid Sans Fallback" charset="0"/>
              </a:rPr>
              <a:t>DAQ</a:t>
            </a:r>
          </a:p>
        </p:txBody>
      </p:sp>
      <p:cxnSp>
        <p:nvCxnSpPr>
          <p:cNvPr id="36" name="AutoShape 16"/>
          <p:cNvCxnSpPr>
            <a:cxnSpLocks noChangeShapeType="1"/>
          </p:cNvCxnSpPr>
          <p:nvPr/>
        </p:nvCxnSpPr>
        <p:spPr bwMode="auto">
          <a:xfrm flipV="1">
            <a:off x="2339752" y="4932553"/>
            <a:ext cx="1588" cy="273050"/>
          </a:xfrm>
          <a:prstGeom prst="straightConnector1">
            <a:avLst/>
          </a:prstGeom>
          <a:noFill/>
          <a:ln w="25400">
            <a:solidFill>
              <a:schemeClr val="tx1"/>
            </a:solidFill>
            <a:prstDash val="sysDash"/>
            <a:miter lim="800000"/>
            <a:headEnd type="none" w="lg" len="med"/>
            <a:tailEnd type="triangle" w="lg" len="med"/>
          </a:ln>
          <a:extLst>
            <a:ext uri="{909E8E84-426E-40DD-AFC4-6F175D3DCCD1}">
              <a14:hiddenFill xmlns:a14="http://schemas.microsoft.com/office/drawing/2010/main">
                <a:noFill/>
              </a14:hiddenFill>
            </a:ext>
          </a:extLst>
        </p:spPr>
      </p:cxnSp>
      <p:sp>
        <p:nvSpPr>
          <p:cNvPr id="37" name="Rectangle 12"/>
          <p:cNvSpPr>
            <a:spLocks noChangeArrowheads="1"/>
          </p:cNvSpPr>
          <p:nvPr/>
        </p:nvSpPr>
        <p:spPr bwMode="auto">
          <a:xfrm>
            <a:off x="1911350" y="5160199"/>
            <a:ext cx="941388" cy="566740"/>
          </a:xfrm>
          <a:prstGeom prst="rect">
            <a:avLst/>
          </a:prstGeom>
          <a:solidFill>
            <a:srgbClr val="FFC000"/>
          </a:solidFill>
          <a:ln w="19080">
            <a:solidFill>
              <a:srgbClr val="0A32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a typeface="Droid Sans Fallback" charset="0"/>
                <a:cs typeface="Droid Sans Fallback" charset="0"/>
              </a:rPr>
              <a:t>Online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a typeface="Droid Sans Fallback" charset="0"/>
                <a:cs typeface="Droid Sans Fallback" charset="0"/>
              </a:rPr>
              <a:t>Analysis</a:t>
            </a:r>
          </a:p>
        </p:txBody>
      </p:sp>
      <p:sp>
        <p:nvSpPr>
          <p:cNvPr id="38" name="TextBox 37"/>
          <p:cNvSpPr txBox="1"/>
          <p:nvPr/>
        </p:nvSpPr>
        <p:spPr>
          <a:xfrm>
            <a:off x="6652724" y="6038346"/>
            <a:ext cx="2151551" cy="253916"/>
          </a:xfrm>
          <a:prstGeom prst="rect">
            <a:avLst/>
          </a:prstGeom>
          <a:noFill/>
        </p:spPr>
        <p:txBody>
          <a:bodyPr wrap="none" rtlCol="0">
            <a:spAutoFit/>
          </a:bodyPr>
          <a:lstStyle/>
          <a:p>
            <a:r>
              <a:rPr lang="en-US" sz="1050" dirty="0" smtClean="0"/>
              <a:t>courtesy: Rainer Stotzka KIT/IPE</a:t>
            </a:r>
            <a:endParaRPr lang="en-US" sz="1050" dirty="0"/>
          </a:p>
        </p:txBody>
      </p:sp>
      <p:sp>
        <p:nvSpPr>
          <p:cNvPr id="41" name="Footer Placeholder 40"/>
          <p:cNvSpPr>
            <a:spLocks noGrp="1"/>
          </p:cNvSpPr>
          <p:nvPr>
            <p:ph type="ftr" sz="quarter" idx="10"/>
          </p:nvPr>
        </p:nvSpPr>
        <p:spPr/>
        <p:txBody>
          <a:bodyPr/>
          <a:lstStyle/>
          <a:p>
            <a:r>
              <a:rPr lang="en-US" smtClean="0"/>
              <a:t>HPSS Houston visit 9 June 2014</a:t>
            </a:r>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07" y="1584098"/>
            <a:ext cx="4987481" cy="177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5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tape</a:t>
            </a:r>
            <a:endParaRPr lang="en-GB" dirty="0"/>
          </a:p>
        </p:txBody>
      </p:sp>
      <p:sp>
        <p:nvSpPr>
          <p:cNvPr id="3" name="Content Placeholder 2"/>
          <p:cNvSpPr>
            <a:spLocks noGrp="1"/>
          </p:cNvSpPr>
          <p:nvPr>
            <p:ph idx="1"/>
          </p:nvPr>
        </p:nvSpPr>
        <p:spPr/>
        <p:txBody>
          <a:bodyPr/>
          <a:lstStyle/>
          <a:p>
            <a:r>
              <a:rPr lang="en-US" dirty="0" err="1" smtClean="0"/>
              <a:t>backends</a:t>
            </a:r>
            <a:r>
              <a:rPr lang="en-US" dirty="0" smtClean="0"/>
              <a:t> needed for </a:t>
            </a:r>
          </a:p>
          <a:p>
            <a:pPr lvl="1"/>
            <a:r>
              <a:rPr lang="en-US" dirty="0" smtClean="0"/>
              <a:t>dCache: GridKa</a:t>
            </a:r>
          </a:p>
          <a:p>
            <a:pPr lvl="1"/>
            <a:r>
              <a:rPr lang="en-US" dirty="0" err="1" smtClean="0"/>
              <a:t>xrootd</a:t>
            </a:r>
            <a:r>
              <a:rPr lang="en-US" dirty="0" smtClean="0"/>
              <a:t>: GridKa</a:t>
            </a:r>
            <a:endParaRPr lang="en-US" dirty="0"/>
          </a:p>
          <a:p>
            <a:pPr lvl="1"/>
            <a:r>
              <a:rPr lang="en-US" dirty="0" err="1" smtClean="0"/>
              <a:t>iRODS</a:t>
            </a:r>
            <a:r>
              <a:rPr lang="en-US" dirty="0" smtClean="0"/>
              <a:t>: EUDAT, HBP</a:t>
            </a:r>
            <a:endParaRPr lang="en-US" dirty="0"/>
          </a:p>
          <a:p>
            <a:r>
              <a:rPr lang="en-US" dirty="0" smtClean="0"/>
              <a:t>All these call backend scripts</a:t>
            </a:r>
          </a:p>
          <a:p>
            <a:pPr lvl="1"/>
            <a:r>
              <a:rPr lang="en-US" dirty="0" smtClean="0"/>
              <a:t>uses get put del primitives</a:t>
            </a:r>
          </a:p>
          <a:p>
            <a:pPr lvl="1"/>
            <a:r>
              <a:rPr lang="en-GB" dirty="0" err="1" smtClean="0"/>
              <a:t>eg</a:t>
            </a:r>
            <a:r>
              <a:rPr lang="en-GB" dirty="0" smtClean="0"/>
              <a:t>. dCache “put”</a:t>
            </a:r>
          </a:p>
          <a:p>
            <a:pPr marL="57150" indent="0">
              <a:buNone/>
            </a:pPr>
            <a:r>
              <a:rPr lang="en-GB" sz="1800" dirty="0" smtClean="0"/>
              <a:t>exec</a:t>
            </a:r>
            <a:r>
              <a:rPr lang="en-GB" sz="1800" dirty="0"/>
              <a:t>("$TSS",  "--migrate",  "--class=$CLASS",  "$</a:t>
            </a:r>
            <a:r>
              <a:rPr lang="en-GB" sz="1800" dirty="0" err="1"/>
              <a:t>desc</a:t>
            </a:r>
            <a:r>
              <a:rPr lang="en-GB" sz="1800" dirty="0"/>
              <a:t>", </a:t>
            </a:r>
            <a:r>
              <a:rPr lang="en-GB" sz="1800" dirty="0" smtClean="0"/>
              <a:t>\ </a:t>
            </a:r>
            <a:r>
              <a:rPr lang="en-GB" sz="1800" dirty="0"/>
              <a:t>"$DSKFNAM",  "/$STORE/$GROUP/$PNFSID");</a:t>
            </a:r>
          </a:p>
          <a:p>
            <a:pPr lvl="1"/>
            <a:endParaRPr lang="en-GB" dirty="0"/>
          </a:p>
        </p:txBody>
      </p:sp>
      <p:sp>
        <p:nvSpPr>
          <p:cNvPr id="4" name="Footer Placeholder 3"/>
          <p:cNvSpPr>
            <a:spLocks noGrp="1"/>
          </p:cNvSpPr>
          <p:nvPr>
            <p:ph type="ftr" sz="quarter" idx="10"/>
          </p:nvPr>
        </p:nvSpPr>
        <p:spPr/>
        <p:txBody>
          <a:bodyPr/>
          <a:lstStyle/>
          <a:p>
            <a:r>
              <a:rPr lang="en-US" smtClean="0"/>
              <a:t>HPSS Houston visit 9 June 2014</a:t>
            </a:r>
            <a:endParaRPr lang="de-D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196752"/>
            <a:ext cx="1651782" cy="10997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494353"/>
            <a:ext cx="1201684" cy="732296"/>
          </a:xfrm>
          <a:prstGeom prst="rect">
            <a:avLst/>
          </a:prstGeom>
        </p:spPr>
      </p:pic>
    </p:spTree>
    <p:extLst>
      <p:ext uri="{BB962C8B-B14F-4D97-AF65-F5344CB8AC3E}">
        <p14:creationId xmlns:p14="http://schemas.microsoft.com/office/powerpoint/2010/main" val="1932975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altLang="en-US" dirty="0"/>
              <a:t>Data flow to the </a:t>
            </a:r>
            <a:r>
              <a:rPr lang="en-US" altLang="en-US" dirty="0" smtClean="0"/>
              <a:t>T1 - with </a:t>
            </a:r>
            <a:r>
              <a:rPr lang="en-US" altLang="en-US" dirty="0"/>
              <a:t>dCache and </a:t>
            </a:r>
            <a:r>
              <a:rPr lang="en-US" altLang="en-US" dirty="0" smtClean="0"/>
              <a:t>SRM</a:t>
            </a:r>
            <a:endParaRPr lang="en-GB" dirty="0"/>
          </a:p>
        </p:txBody>
      </p:sp>
      <p:sp>
        <p:nvSpPr>
          <p:cNvPr id="5" name="Footer Placeholder 4"/>
          <p:cNvSpPr>
            <a:spLocks noGrp="1"/>
          </p:cNvSpPr>
          <p:nvPr>
            <p:ph type="ftr" sz="quarter" idx="10"/>
          </p:nvPr>
        </p:nvSpPr>
        <p:spPr/>
        <p:txBody>
          <a:bodyPr/>
          <a:lstStyle/>
          <a:p>
            <a:r>
              <a:rPr lang="en-US" smtClean="0"/>
              <a:t>HPSS Houston visit 9 June 2014</a:t>
            </a:r>
            <a:endParaRPr lang="de-DE"/>
          </a:p>
        </p:txBody>
      </p:sp>
      <p:sp>
        <p:nvSpPr>
          <p:cNvPr id="7" name="Line 39"/>
          <p:cNvSpPr>
            <a:spLocks noChangeShapeType="1"/>
          </p:cNvSpPr>
          <p:nvPr/>
        </p:nvSpPr>
        <p:spPr bwMode="auto">
          <a:xfrm>
            <a:off x="2514600" y="1127720"/>
            <a:ext cx="0" cy="51816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 Box 11"/>
          <p:cNvSpPr txBox="1">
            <a:spLocks noChangeArrowheads="1"/>
          </p:cNvSpPr>
          <p:nvPr/>
        </p:nvSpPr>
        <p:spPr bwMode="auto">
          <a:xfrm>
            <a:off x="615950" y="5736804"/>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Other Grids</a:t>
            </a:r>
          </a:p>
        </p:txBody>
      </p:sp>
      <p:sp>
        <p:nvSpPr>
          <p:cNvPr id="10" name="Text Box 21"/>
          <p:cNvSpPr txBox="1">
            <a:spLocks noChangeArrowheads="1"/>
          </p:cNvSpPr>
          <p:nvPr/>
        </p:nvSpPr>
        <p:spPr bwMode="auto">
          <a:xfrm>
            <a:off x="2590800" y="5736804"/>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GridKa</a:t>
            </a:r>
          </a:p>
        </p:txBody>
      </p:sp>
      <p:sp>
        <p:nvSpPr>
          <p:cNvPr id="11" name="Text Box 22"/>
          <p:cNvSpPr txBox="1">
            <a:spLocks noChangeArrowheads="1"/>
          </p:cNvSpPr>
          <p:nvPr/>
        </p:nvSpPr>
        <p:spPr bwMode="auto">
          <a:xfrm>
            <a:off x="1891680" y="1772816"/>
            <a:ext cx="1600200" cy="738664"/>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Open channel</a:t>
            </a:r>
          </a:p>
          <a:p>
            <a:r>
              <a:rPr lang="en-US" altLang="en-US" sz="1400" dirty="0"/>
              <a:t>SRM soap</a:t>
            </a:r>
          </a:p>
          <a:p>
            <a:r>
              <a:rPr lang="en-US" altLang="en-US" sz="1400" dirty="0"/>
              <a:t>messages</a:t>
            </a:r>
          </a:p>
        </p:txBody>
      </p:sp>
      <p:sp>
        <p:nvSpPr>
          <p:cNvPr id="12" name="AutoShape 24"/>
          <p:cNvSpPr>
            <a:spLocks noChangeArrowheads="1"/>
          </p:cNvSpPr>
          <p:nvPr/>
        </p:nvSpPr>
        <p:spPr bwMode="auto">
          <a:xfrm>
            <a:off x="7162800" y="2369716"/>
            <a:ext cx="1295400" cy="27432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600"/>
          </a:p>
        </p:txBody>
      </p:sp>
      <p:sp>
        <p:nvSpPr>
          <p:cNvPr id="13" name="Text Box 25"/>
          <p:cNvSpPr txBox="1">
            <a:spLocks noChangeArrowheads="1"/>
          </p:cNvSpPr>
          <p:nvPr/>
        </p:nvSpPr>
        <p:spPr bwMode="auto">
          <a:xfrm>
            <a:off x="1863725" y="2836441"/>
            <a:ext cx="1670050" cy="51752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GridFTP</a:t>
            </a:r>
          </a:p>
          <a:p>
            <a:r>
              <a:rPr lang="en-US" altLang="en-US" sz="1400"/>
              <a:t>Control channel</a:t>
            </a:r>
          </a:p>
        </p:txBody>
      </p:sp>
      <p:sp>
        <p:nvSpPr>
          <p:cNvPr id="14" name="Text Box 27"/>
          <p:cNvSpPr txBox="1">
            <a:spLocks noChangeArrowheads="1"/>
          </p:cNvSpPr>
          <p:nvPr/>
        </p:nvSpPr>
        <p:spPr bwMode="auto">
          <a:xfrm>
            <a:off x="1819275" y="3874666"/>
            <a:ext cx="1695450" cy="51752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GridFTP</a:t>
            </a:r>
          </a:p>
          <a:p>
            <a:r>
              <a:rPr lang="en-US" altLang="en-US" sz="1400"/>
              <a:t>Data Channel(s)</a:t>
            </a:r>
          </a:p>
        </p:txBody>
      </p:sp>
      <p:sp>
        <p:nvSpPr>
          <p:cNvPr id="15" name="Text Box 31"/>
          <p:cNvSpPr txBox="1">
            <a:spLocks noChangeArrowheads="1"/>
          </p:cNvSpPr>
          <p:nvPr/>
        </p:nvSpPr>
        <p:spPr bwMode="auto">
          <a:xfrm>
            <a:off x="7504113" y="2369716"/>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TSM</a:t>
            </a:r>
          </a:p>
        </p:txBody>
      </p:sp>
      <p:sp>
        <p:nvSpPr>
          <p:cNvPr id="16" name="AutoShape 23"/>
          <p:cNvSpPr>
            <a:spLocks noChangeArrowheads="1"/>
          </p:cNvSpPr>
          <p:nvPr/>
        </p:nvSpPr>
        <p:spPr bwMode="auto">
          <a:xfrm>
            <a:off x="5943600" y="3436516"/>
            <a:ext cx="914400" cy="16764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600"/>
          </a:p>
        </p:txBody>
      </p:sp>
      <p:sp>
        <p:nvSpPr>
          <p:cNvPr id="17" name="Text Box 29"/>
          <p:cNvSpPr txBox="1">
            <a:spLocks noChangeArrowheads="1"/>
          </p:cNvSpPr>
          <p:nvPr/>
        </p:nvSpPr>
        <p:spPr bwMode="auto">
          <a:xfrm>
            <a:off x="6118225" y="3369841"/>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TSS</a:t>
            </a:r>
          </a:p>
        </p:txBody>
      </p:sp>
      <p:sp>
        <p:nvSpPr>
          <p:cNvPr id="18" name="Line 32"/>
          <p:cNvSpPr>
            <a:spLocks noChangeShapeType="1"/>
          </p:cNvSpPr>
          <p:nvPr/>
        </p:nvSpPr>
        <p:spPr bwMode="auto">
          <a:xfrm>
            <a:off x="6172200" y="4198516"/>
            <a:ext cx="0" cy="914400"/>
          </a:xfrm>
          <a:prstGeom prst="line">
            <a:avLst/>
          </a:prstGeom>
          <a:noFill/>
          <a:ln w="1143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Line 33"/>
          <p:cNvSpPr>
            <a:spLocks noChangeShapeType="1"/>
          </p:cNvSpPr>
          <p:nvPr/>
        </p:nvSpPr>
        <p:spPr bwMode="auto">
          <a:xfrm>
            <a:off x="6400800" y="4274716"/>
            <a:ext cx="0" cy="838200"/>
          </a:xfrm>
          <a:prstGeom prst="line">
            <a:avLst/>
          </a:prstGeom>
          <a:noFill/>
          <a:ln w="1143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Line 34"/>
          <p:cNvSpPr>
            <a:spLocks noChangeShapeType="1"/>
          </p:cNvSpPr>
          <p:nvPr/>
        </p:nvSpPr>
        <p:spPr bwMode="auto">
          <a:xfrm>
            <a:off x="6629400" y="4884316"/>
            <a:ext cx="0" cy="228600"/>
          </a:xfrm>
          <a:prstGeom prst="line">
            <a:avLst/>
          </a:prstGeom>
          <a:noFill/>
          <a:ln w="1143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AutoShape 35"/>
          <p:cNvSpPr>
            <a:spLocks noChangeArrowheads="1"/>
          </p:cNvSpPr>
          <p:nvPr/>
        </p:nvSpPr>
        <p:spPr bwMode="auto">
          <a:xfrm>
            <a:off x="7353300" y="3050754"/>
            <a:ext cx="914400" cy="228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a:t>Class 1</a:t>
            </a:r>
          </a:p>
        </p:txBody>
      </p:sp>
      <p:sp>
        <p:nvSpPr>
          <p:cNvPr id="22" name="AutoShape 36"/>
          <p:cNvSpPr>
            <a:spLocks noChangeArrowheads="1"/>
          </p:cNvSpPr>
          <p:nvPr/>
        </p:nvSpPr>
        <p:spPr bwMode="auto">
          <a:xfrm>
            <a:off x="7353300" y="3519066"/>
            <a:ext cx="914400" cy="228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a:t>Class 2</a:t>
            </a:r>
          </a:p>
        </p:txBody>
      </p:sp>
      <p:sp>
        <p:nvSpPr>
          <p:cNvPr id="23" name="AutoShape 37"/>
          <p:cNvSpPr>
            <a:spLocks noChangeArrowheads="1"/>
          </p:cNvSpPr>
          <p:nvPr/>
        </p:nvSpPr>
        <p:spPr bwMode="auto">
          <a:xfrm>
            <a:off x="7353300" y="3987379"/>
            <a:ext cx="914400" cy="228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a:t>Class 3</a:t>
            </a:r>
          </a:p>
        </p:txBody>
      </p:sp>
      <p:sp>
        <p:nvSpPr>
          <p:cNvPr id="24" name="AutoShape 38"/>
          <p:cNvSpPr>
            <a:spLocks noChangeArrowheads="1"/>
          </p:cNvSpPr>
          <p:nvPr/>
        </p:nvSpPr>
        <p:spPr bwMode="auto">
          <a:xfrm>
            <a:off x="7353300" y="4455691"/>
            <a:ext cx="914400" cy="228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a:t>Class n</a:t>
            </a:r>
          </a:p>
        </p:txBody>
      </p:sp>
      <p:sp>
        <p:nvSpPr>
          <p:cNvPr id="25" name="AutoShape 9"/>
          <p:cNvSpPr>
            <a:spLocks noChangeArrowheads="1"/>
          </p:cNvSpPr>
          <p:nvPr/>
        </p:nvSpPr>
        <p:spPr bwMode="auto">
          <a:xfrm>
            <a:off x="3533775" y="1836316"/>
            <a:ext cx="2066925" cy="32766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AutoShape 8"/>
          <p:cNvSpPr>
            <a:spLocks noChangeArrowheads="1"/>
          </p:cNvSpPr>
          <p:nvPr/>
        </p:nvSpPr>
        <p:spPr bwMode="auto">
          <a:xfrm>
            <a:off x="3838575" y="2141116"/>
            <a:ext cx="1381125" cy="7620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SRM</a:t>
            </a:r>
          </a:p>
          <a:p>
            <a:r>
              <a:rPr lang="en-US" altLang="en-US" sz="1600"/>
              <a:t>server/door</a:t>
            </a:r>
          </a:p>
        </p:txBody>
      </p:sp>
      <p:sp>
        <p:nvSpPr>
          <p:cNvPr id="27" name="AutoShape 13"/>
          <p:cNvSpPr>
            <a:spLocks noChangeArrowheads="1"/>
          </p:cNvSpPr>
          <p:nvPr/>
        </p:nvSpPr>
        <p:spPr bwMode="auto">
          <a:xfrm>
            <a:off x="3838575" y="4350916"/>
            <a:ext cx="1457325" cy="609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dCache Pool</a:t>
            </a:r>
          </a:p>
        </p:txBody>
      </p:sp>
      <p:sp>
        <p:nvSpPr>
          <p:cNvPr id="28" name="AutoShape 14"/>
          <p:cNvSpPr>
            <a:spLocks noChangeArrowheads="1"/>
          </p:cNvSpPr>
          <p:nvPr/>
        </p:nvSpPr>
        <p:spPr bwMode="auto">
          <a:xfrm>
            <a:off x="3838575" y="3131716"/>
            <a:ext cx="1457325" cy="9144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GridFTP </a:t>
            </a:r>
          </a:p>
          <a:p>
            <a:r>
              <a:rPr lang="en-US" altLang="en-US" sz="1600"/>
              <a:t>server/door</a:t>
            </a:r>
          </a:p>
        </p:txBody>
      </p:sp>
      <p:sp>
        <p:nvSpPr>
          <p:cNvPr id="29" name="Text Box 15"/>
          <p:cNvSpPr txBox="1">
            <a:spLocks noChangeArrowheads="1"/>
          </p:cNvSpPr>
          <p:nvPr/>
        </p:nvSpPr>
        <p:spPr bwMode="auto">
          <a:xfrm rot="16200000">
            <a:off x="4897438" y="2320503"/>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dCache</a:t>
            </a:r>
          </a:p>
        </p:txBody>
      </p:sp>
      <p:sp>
        <p:nvSpPr>
          <p:cNvPr id="30" name="Line 20"/>
          <p:cNvSpPr>
            <a:spLocks noChangeShapeType="1"/>
          </p:cNvSpPr>
          <p:nvPr/>
        </p:nvSpPr>
        <p:spPr bwMode="auto">
          <a:xfrm flipH="1">
            <a:off x="4524375" y="4046116"/>
            <a:ext cx="0" cy="3048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AutoShape 6"/>
          <p:cNvSpPr>
            <a:spLocks noChangeArrowheads="1"/>
          </p:cNvSpPr>
          <p:nvPr/>
        </p:nvSpPr>
        <p:spPr bwMode="auto">
          <a:xfrm>
            <a:off x="571500" y="1836316"/>
            <a:ext cx="1295400" cy="25908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a:p>
        </p:txBody>
      </p:sp>
      <p:sp>
        <p:nvSpPr>
          <p:cNvPr id="32" name="AutoShape 7"/>
          <p:cNvSpPr>
            <a:spLocks noChangeArrowheads="1"/>
          </p:cNvSpPr>
          <p:nvPr/>
        </p:nvSpPr>
        <p:spPr bwMode="auto">
          <a:xfrm>
            <a:off x="800100" y="2141116"/>
            <a:ext cx="838200" cy="7620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SRM</a:t>
            </a:r>
          </a:p>
          <a:p>
            <a:r>
              <a:rPr lang="en-US" altLang="en-US" sz="1600"/>
              <a:t>client</a:t>
            </a:r>
          </a:p>
        </p:txBody>
      </p:sp>
      <p:sp>
        <p:nvSpPr>
          <p:cNvPr id="33" name="AutoShape 10"/>
          <p:cNvSpPr>
            <a:spLocks noChangeArrowheads="1"/>
          </p:cNvSpPr>
          <p:nvPr/>
        </p:nvSpPr>
        <p:spPr bwMode="auto">
          <a:xfrm>
            <a:off x="800100" y="3131716"/>
            <a:ext cx="838200" cy="990600"/>
          </a:xfrm>
          <a:prstGeom prst="roundRect">
            <a:avLst>
              <a:gd name="adj" fmla="val 16667"/>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dirty="0" err="1"/>
              <a:t>GridFTP</a:t>
            </a:r>
            <a:endParaRPr lang="en-US" altLang="en-US" sz="1400" dirty="0"/>
          </a:p>
          <a:p>
            <a:r>
              <a:rPr lang="en-US" altLang="en-US" sz="1400" dirty="0"/>
              <a:t>client</a:t>
            </a:r>
          </a:p>
        </p:txBody>
      </p:sp>
      <p:sp>
        <p:nvSpPr>
          <p:cNvPr id="34" name="Line 16"/>
          <p:cNvSpPr>
            <a:spLocks noChangeShapeType="1"/>
          </p:cNvSpPr>
          <p:nvPr/>
        </p:nvSpPr>
        <p:spPr bwMode="auto">
          <a:xfrm>
            <a:off x="1676400" y="2522116"/>
            <a:ext cx="213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Line 18"/>
          <p:cNvSpPr>
            <a:spLocks noChangeShapeType="1"/>
          </p:cNvSpPr>
          <p:nvPr/>
        </p:nvSpPr>
        <p:spPr bwMode="auto">
          <a:xfrm flipV="1">
            <a:off x="1676400" y="3893716"/>
            <a:ext cx="213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Line 19"/>
          <p:cNvSpPr>
            <a:spLocks noChangeShapeType="1"/>
          </p:cNvSpPr>
          <p:nvPr/>
        </p:nvSpPr>
        <p:spPr bwMode="auto">
          <a:xfrm flipV="1">
            <a:off x="1676400" y="3741316"/>
            <a:ext cx="213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Line 17"/>
          <p:cNvSpPr>
            <a:spLocks noChangeShapeType="1"/>
          </p:cNvSpPr>
          <p:nvPr/>
        </p:nvSpPr>
        <p:spPr bwMode="auto">
          <a:xfrm flipV="1">
            <a:off x="1676400" y="3360316"/>
            <a:ext cx="213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Text Box 40"/>
          <p:cNvSpPr txBox="1">
            <a:spLocks noChangeArrowheads="1"/>
          </p:cNvSpPr>
          <p:nvPr/>
        </p:nvSpPr>
        <p:spPr bwMode="auto">
          <a:xfrm rot="16200000">
            <a:off x="1899443" y="5118473"/>
            <a:ext cx="1230313" cy="3048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OPN/Firewall</a:t>
            </a:r>
          </a:p>
        </p:txBody>
      </p:sp>
      <p:sp>
        <p:nvSpPr>
          <p:cNvPr id="39" name="Line 42"/>
          <p:cNvSpPr>
            <a:spLocks noChangeShapeType="1"/>
          </p:cNvSpPr>
          <p:nvPr/>
        </p:nvSpPr>
        <p:spPr bwMode="auto">
          <a:xfrm>
            <a:off x="5353050" y="4617616"/>
            <a:ext cx="5334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43"/>
          <p:cNvSpPr>
            <a:spLocks noChangeShapeType="1"/>
          </p:cNvSpPr>
          <p:nvPr/>
        </p:nvSpPr>
        <p:spPr bwMode="auto">
          <a:xfrm flipV="1">
            <a:off x="6172200" y="3131716"/>
            <a:ext cx="1143000" cy="10668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Line 44"/>
          <p:cNvSpPr>
            <a:spLocks noChangeShapeType="1"/>
          </p:cNvSpPr>
          <p:nvPr/>
        </p:nvSpPr>
        <p:spPr bwMode="auto">
          <a:xfrm flipV="1">
            <a:off x="6400800" y="3588916"/>
            <a:ext cx="914400" cy="6858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Line 45"/>
          <p:cNvSpPr>
            <a:spLocks noChangeShapeType="1"/>
          </p:cNvSpPr>
          <p:nvPr/>
        </p:nvSpPr>
        <p:spPr bwMode="auto">
          <a:xfrm flipV="1">
            <a:off x="6629400" y="4122316"/>
            <a:ext cx="685800" cy="7620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Line 46"/>
          <p:cNvSpPr>
            <a:spLocks noChangeShapeType="1"/>
          </p:cNvSpPr>
          <p:nvPr/>
        </p:nvSpPr>
        <p:spPr bwMode="auto">
          <a:xfrm>
            <a:off x="5353050" y="4731916"/>
            <a:ext cx="5334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Line 47"/>
          <p:cNvSpPr>
            <a:spLocks noChangeShapeType="1"/>
          </p:cNvSpPr>
          <p:nvPr/>
        </p:nvSpPr>
        <p:spPr bwMode="auto">
          <a:xfrm>
            <a:off x="5353050" y="4846216"/>
            <a:ext cx="5334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Text Box 48"/>
          <p:cNvSpPr txBox="1">
            <a:spLocks noChangeArrowheads="1"/>
          </p:cNvSpPr>
          <p:nvPr/>
        </p:nvSpPr>
        <p:spPr bwMode="auto">
          <a:xfrm>
            <a:off x="4997450" y="5204991"/>
            <a:ext cx="281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Queueing </a:t>
            </a:r>
          </a:p>
          <a:p>
            <a:r>
              <a:rPr lang="en-US" altLang="en-US" sz="1400"/>
              <a:t>(on space token description)</a:t>
            </a:r>
          </a:p>
        </p:txBody>
      </p:sp>
    </p:spTree>
    <p:extLst>
      <p:ext uri="{BB962C8B-B14F-4D97-AF65-F5344CB8AC3E}">
        <p14:creationId xmlns:p14="http://schemas.microsoft.com/office/powerpoint/2010/main" val="2858478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Archives with TSM</a:t>
            </a:r>
            <a:endParaRPr lang="en-GB" dirty="0"/>
          </a:p>
        </p:txBody>
      </p:sp>
      <p:sp>
        <p:nvSpPr>
          <p:cNvPr id="5" name="Footer Placeholder 4"/>
          <p:cNvSpPr>
            <a:spLocks noGrp="1"/>
          </p:cNvSpPr>
          <p:nvPr>
            <p:ph type="ftr" sz="quarter" idx="10"/>
          </p:nvPr>
        </p:nvSpPr>
        <p:spPr/>
        <p:txBody>
          <a:bodyPr/>
          <a:lstStyle/>
          <a:p>
            <a:r>
              <a:rPr lang="en-US" smtClean="0"/>
              <a:t>HPSS Houston visit 9 June 2014</a:t>
            </a:r>
            <a:endParaRPr lang="de-DE"/>
          </a:p>
        </p:txBody>
      </p:sp>
      <p:pic>
        <p:nvPicPr>
          <p:cNvPr id="8" name="Picture 5" descr="TSM_with_storage_ag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32479"/>
            <a:ext cx="8306917" cy="491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18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ChangeArrowheads="1"/>
          </p:cNvSpPr>
          <p:nvPr/>
        </p:nvSpPr>
        <p:spPr bwMode="auto">
          <a:xfrm>
            <a:off x="457200" y="14144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lnSpc>
                <a:spcPct val="110000"/>
              </a:lnSpc>
              <a:buFont typeface="Wingdings" pitchFamily="2" charset="2"/>
              <a:defRPr sz="1600">
                <a:solidFill>
                  <a:schemeClr val="tx1"/>
                </a:solidFill>
                <a:latin typeface="Arial" charset="0"/>
                <a:ea typeface="ヒラギノ角ゴ Pro W3" pitchFamily="-108" charset="-128"/>
              </a:defRPr>
            </a:lvl1pPr>
            <a:lvl2pPr marL="381000" indent="-190500" eaLnBrk="0" hangingPunct="0">
              <a:lnSpc>
                <a:spcPct val="110000"/>
              </a:lnSpc>
              <a:buClr>
                <a:srgbClr val="1B9783"/>
              </a:buClr>
              <a:buSzPct val="120000"/>
              <a:buFont typeface="Wingdings" pitchFamily="2" charset="2"/>
              <a:buChar char="§"/>
              <a:defRPr sz="1600">
                <a:solidFill>
                  <a:schemeClr val="tx1"/>
                </a:solidFill>
                <a:latin typeface="Arial" charset="0"/>
                <a:ea typeface="ヒラギノ角ゴ Pro W3" pitchFamily="-108" charset="-128"/>
              </a:defRPr>
            </a:lvl2pPr>
            <a:lvl3pPr marL="762000" indent="-190500" eaLnBrk="0" hangingPunct="0">
              <a:spcBef>
                <a:spcPct val="20000"/>
              </a:spcBef>
              <a:buClr>
                <a:srgbClr val="1B9783"/>
              </a:buClr>
              <a:buChar char="•"/>
              <a:defRPr sz="1600">
                <a:solidFill>
                  <a:schemeClr val="tx1"/>
                </a:solidFill>
                <a:latin typeface="Verdana" pitchFamily="34" charset="0"/>
                <a:ea typeface="ヒラギノ角ゴ Pro W3" pitchFamily="-108" charset="-128"/>
              </a:defRPr>
            </a:lvl3pPr>
            <a:lvl4pPr marL="1181100" indent="-228600" eaLnBrk="0" hangingPunct="0">
              <a:spcBef>
                <a:spcPct val="20000"/>
              </a:spcBef>
              <a:buClr>
                <a:srgbClr val="1B9783"/>
              </a:buClr>
              <a:buChar char="&gt;"/>
              <a:defRPr sz="1600">
                <a:solidFill>
                  <a:schemeClr val="tx1"/>
                </a:solidFill>
                <a:latin typeface="Verdana" pitchFamily="34" charset="0"/>
                <a:ea typeface="ヒラギノ角ゴ Pro W3" pitchFamily="-108" charset="-128"/>
              </a:defRPr>
            </a:lvl4pPr>
            <a:lvl5pPr marL="3371850" indent="-228600" eaLnBrk="0" hangingPunct="0">
              <a:spcBef>
                <a:spcPct val="20000"/>
              </a:spcBef>
              <a:buChar char="»"/>
              <a:defRPr sz="1400">
                <a:solidFill>
                  <a:schemeClr val="tx1"/>
                </a:solidFill>
                <a:latin typeface="Verdana" pitchFamily="34" charset="0"/>
                <a:ea typeface="ヒラギノ角ゴ Pro W3" pitchFamily="-108" charset="-128"/>
              </a:defRPr>
            </a:lvl5pPr>
            <a:lvl6pPr marL="3829050" indent="-228600" eaLnBrk="0" fontAlgn="base" hangingPunct="0">
              <a:spcBef>
                <a:spcPct val="20000"/>
              </a:spcBef>
              <a:spcAft>
                <a:spcPct val="0"/>
              </a:spcAft>
              <a:buChar char="»"/>
              <a:defRPr sz="1400">
                <a:solidFill>
                  <a:schemeClr val="tx1"/>
                </a:solidFill>
                <a:latin typeface="Verdana" pitchFamily="34" charset="0"/>
                <a:ea typeface="ヒラギノ角ゴ Pro W3" pitchFamily="-108" charset="-128"/>
              </a:defRPr>
            </a:lvl6pPr>
            <a:lvl7pPr marL="4286250" indent="-228600" eaLnBrk="0" fontAlgn="base" hangingPunct="0">
              <a:spcBef>
                <a:spcPct val="20000"/>
              </a:spcBef>
              <a:spcAft>
                <a:spcPct val="0"/>
              </a:spcAft>
              <a:buChar char="»"/>
              <a:defRPr sz="1400">
                <a:solidFill>
                  <a:schemeClr val="tx1"/>
                </a:solidFill>
                <a:latin typeface="Verdana" pitchFamily="34" charset="0"/>
                <a:ea typeface="ヒラギノ角ゴ Pro W3" pitchFamily="-108" charset="-128"/>
              </a:defRPr>
            </a:lvl7pPr>
            <a:lvl8pPr marL="4743450" indent="-228600" eaLnBrk="0" fontAlgn="base" hangingPunct="0">
              <a:spcBef>
                <a:spcPct val="20000"/>
              </a:spcBef>
              <a:spcAft>
                <a:spcPct val="0"/>
              </a:spcAft>
              <a:buChar char="»"/>
              <a:defRPr sz="1400">
                <a:solidFill>
                  <a:schemeClr val="tx1"/>
                </a:solidFill>
                <a:latin typeface="Verdana" pitchFamily="34" charset="0"/>
                <a:ea typeface="ヒラギノ角ゴ Pro W3" pitchFamily="-108" charset="-128"/>
              </a:defRPr>
            </a:lvl8pPr>
            <a:lvl9pPr marL="5200650" indent="-228600" eaLnBrk="0" fontAlgn="base" hangingPunct="0">
              <a:spcBef>
                <a:spcPct val="20000"/>
              </a:spcBef>
              <a:spcAft>
                <a:spcPct val="0"/>
              </a:spcAft>
              <a:buChar char="»"/>
              <a:defRPr sz="1400">
                <a:solidFill>
                  <a:schemeClr val="tx1"/>
                </a:solidFill>
                <a:latin typeface="Verdana" pitchFamily="34" charset="0"/>
                <a:ea typeface="ヒラギノ角ゴ Pro W3" pitchFamily="-108" charset="-128"/>
              </a:defRPr>
            </a:lvl9pPr>
          </a:lstStyle>
          <a:p>
            <a:endParaRPr lang="en-US" altLang="en-US" sz="1800" dirty="0"/>
          </a:p>
          <a:p>
            <a:endParaRPr lang="en-US" altLang="en-US" sz="1800" dirty="0"/>
          </a:p>
          <a:p>
            <a:pPr>
              <a:lnSpc>
                <a:spcPct val="67000"/>
              </a:lnSpc>
            </a:pPr>
            <a:endParaRPr lang="en-US" altLang="en-US" sz="1800" dirty="0"/>
          </a:p>
        </p:txBody>
      </p:sp>
      <p:sp>
        <p:nvSpPr>
          <p:cNvPr id="152582" name="Rectangle 6"/>
          <p:cNvSpPr>
            <a:spLocks noGrp="1" noChangeArrowheads="1"/>
          </p:cNvSpPr>
          <p:nvPr>
            <p:ph type="title"/>
          </p:nvPr>
        </p:nvSpPr>
        <p:spPr/>
        <p:txBody>
          <a:bodyPr/>
          <a:lstStyle/>
          <a:p>
            <a:r>
              <a:rPr lang="en-GB" altLang="en-US" dirty="0" smtClean="0">
                <a:latin typeface="Arial" charset="0"/>
              </a:rPr>
              <a:t>TSS</a:t>
            </a:r>
          </a:p>
        </p:txBody>
      </p:sp>
      <p:sp>
        <p:nvSpPr>
          <p:cNvPr id="4" name="Content Placeholder 3"/>
          <p:cNvSpPr>
            <a:spLocks noGrp="1"/>
          </p:cNvSpPr>
          <p:nvPr>
            <p:ph idx="1"/>
          </p:nvPr>
        </p:nvSpPr>
        <p:spPr/>
        <p:txBody>
          <a:bodyPr/>
          <a:lstStyle/>
          <a:p>
            <a:r>
              <a:rPr lang="en-US" altLang="en-US" sz="2000" dirty="0"/>
              <a:t>Interface directly with TSM via the API</a:t>
            </a:r>
          </a:p>
          <a:p>
            <a:r>
              <a:rPr lang="en-US" altLang="en-US" sz="2000" dirty="0"/>
              <a:t>Fan out for all dCache to tape activities</a:t>
            </a:r>
          </a:p>
          <a:p>
            <a:pPr lvl="1"/>
            <a:r>
              <a:rPr lang="en-US" altLang="en-US" sz="1800" dirty="0" smtClean="0"/>
              <a:t>multiple </a:t>
            </a:r>
            <a:r>
              <a:rPr lang="en-US" altLang="en-US" sz="1800" dirty="0"/>
              <a:t>operations: recall, migrate, rename, delete, query</a:t>
            </a:r>
          </a:p>
          <a:p>
            <a:r>
              <a:rPr lang="en-US" altLang="en-US" sz="2000" dirty="0"/>
              <a:t>Runs on the TSM clients, storage agent or on the server proper</a:t>
            </a:r>
          </a:p>
          <a:p>
            <a:r>
              <a:rPr lang="en-US" altLang="en-US" sz="2000" dirty="0"/>
              <a:t>Plug-in replacement for the TSM backend that comes with dCache</a:t>
            </a:r>
          </a:p>
          <a:p>
            <a:r>
              <a:rPr lang="en-US" altLang="en-US" sz="2000" dirty="0"/>
              <a:t>Sends different type of data to different tape sets</a:t>
            </a:r>
          </a:p>
          <a:p>
            <a:r>
              <a:rPr lang="en-US" altLang="en-US" sz="2000" dirty="0"/>
              <a:t>Queues recall requests on tape sequence order</a:t>
            </a:r>
          </a:p>
          <a:p>
            <a:r>
              <a:rPr lang="en-US" altLang="en-US" sz="2000" dirty="0"/>
              <a:t>Allows to store an exact image of the logical global name space on tape</a:t>
            </a:r>
          </a:p>
          <a:p>
            <a:r>
              <a:rPr lang="en-US" altLang="en-US" sz="2000" dirty="0"/>
              <a:t>command line interface to set running parameters, monitor the processing, run </a:t>
            </a:r>
            <a:r>
              <a:rPr lang="en-US" altLang="en-US" sz="2000" dirty="0" err="1"/>
              <a:t>db</a:t>
            </a:r>
            <a:r>
              <a:rPr lang="en-US" altLang="en-US" sz="2000" dirty="0"/>
              <a:t> queries (think of it as an alternative </a:t>
            </a:r>
            <a:r>
              <a:rPr lang="en-US" altLang="en-US" sz="2000" dirty="0" err="1"/>
              <a:t>dsmc</a:t>
            </a:r>
            <a:r>
              <a:rPr lang="en-US" altLang="en-US" sz="2000" dirty="0" smtClean="0"/>
              <a:t>)</a:t>
            </a:r>
            <a:endParaRPr lang="en-US" altLang="en-US" sz="2000" dirty="0"/>
          </a:p>
        </p:txBody>
      </p:sp>
      <p:sp>
        <p:nvSpPr>
          <p:cNvPr id="2" name="Footer Placeholder 1"/>
          <p:cNvSpPr>
            <a:spLocks noGrp="1"/>
          </p:cNvSpPr>
          <p:nvPr>
            <p:ph type="ftr" sz="quarter" idx="10"/>
          </p:nvPr>
        </p:nvSpPr>
        <p:spPr/>
        <p:txBody>
          <a:bodyPr/>
          <a:lstStyle/>
          <a:p>
            <a:r>
              <a:rPr lang="en-US" smtClean="0"/>
              <a:t>HPSS Houston visit 9 June 2014</a:t>
            </a:r>
            <a:endParaRPr lang="en-GB"/>
          </a:p>
        </p:txBody>
      </p:sp>
    </p:spTree>
    <p:extLst>
      <p:ext uri="{BB962C8B-B14F-4D97-AF65-F5344CB8AC3E}">
        <p14:creationId xmlns:p14="http://schemas.microsoft.com/office/powerpoint/2010/main" val="304953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0525" y="333375"/>
            <a:ext cx="6911975" cy="5619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mj-lt"/>
                <a:ea typeface="+mj-ea"/>
                <a:cs typeface="+mj-cs"/>
              </a:rPr>
              <a:t>Steinbuch Centre for Computing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392113" y="2194983"/>
            <a:ext cx="8644383" cy="3815953"/>
          </a:xfrm>
          <a:prstGeom prst="rect">
            <a:avLst/>
          </a:prstGeom>
        </p:spPr>
        <p:txBody>
          <a:bodyPr/>
          <a:lstStyle/>
          <a:p>
            <a:pPr marL="342900" indent="-342900" eaLnBrk="0" fontAlgn="base" hangingPunct="0">
              <a:spcBef>
                <a:spcPct val="20000"/>
              </a:spcBef>
              <a:spcAft>
                <a:spcPct val="0"/>
              </a:spcAft>
              <a:buSzPct val="70000"/>
              <a:buBlip>
                <a:blip r:embed="rId3"/>
              </a:buBlip>
              <a:defRPr/>
            </a:pPr>
            <a:r>
              <a:rPr lang="en-GB" sz="1400" b="1" dirty="0" smtClean="0"/>
              <a:t>IT for the University Campus</a:t>
            </a:r>
          </a:p>
          <a:p>
            <a:pPr marL="800100" lvl="1" indent="-342900" eaLnBrk="0" fontAlgn="base" hangingPunct="0">
              <a:spcBef>
                <a:spcPct val="20000"/>
              </a:spcBef>
              <a:spcAft>
                <a:spcPct val="0"/>
              </a:spcAft>
              <a:buSzPct val="70000"/>
              <a:buBlip>
                <a:blip r:embed="rId3"/>
              </a:buBlip>
              <a:defRPr/>
            </a:pPr>
            <a:r>
              <a:rPr lang="en-GB" sz="1200" dirty="0" smtClean="0"/>
              <a:t>6000 staff , 20000 students</a:t>
            </a:r>
          </a:p>
          <a:p>
            <a:pPr marL="342900" indent="-342900" eaLnBrk="0" fontAlgn="base" hangingPunct="0">
              <a:spcBef>
                <a:spcPct val="20000"/>
              </a:spcBef>
              <a:spcAft>
                <a:spcPct val="0"/>
              </a:spcAft>
              <a:buSzPct val="70000"/>
              <a:buBlip>
                <a:blip r:embed="rId3"/>
              </a:buBlip>
              <a:defRPr/>
            </a:pPr>
            <a:r>
              <a:rPr kumimoji="0" lang="en-GB" sz="1400" b="1" i="0" u="none" strike="noStrike" kern="0" cap="none" spc="0" normalizeH="0" baseline="0" noProof="0" dirty="0" smtClean="0">
                <a:ln>
                  <a:noFill/>
                </a:ln>
                <a:solidFill>
                  <a:schemeClr val="tx1"/>
                </a:solidFill>
                <a:effectLst/>
                <a:uLnTx/>
                <a:uFillTx/>
              </a:rPr>
              <a:t>Research</a:t>
            </a: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SzPct val="70000"/>
              <a:buBlip>
                <a:blip r:embed="rId3"/>
              </a:buBlip>
              <a:defRPr/>
            </a:pPr>
            <a:r>
              <a:rPr lang="en-US" sz="1400" dirty="0" smtClean="0"/>
              <a:t>Data Management, Data Analysis and secure IT Federations</a:t>
            </a:r>
          </a:p>
          <a:p>
            <a:pPr marL="800100" lvl="1" indent="-342900" eaLnBrk="0" fontAlgn="base" hangingPunct="0">
              <a:spcBef>
                <a:spcPct val="20000"/>
              </a:spcBef>
              <a:spcAft>
                <a:spcPct val="0"/>
              </a:spcAft>
              <a:buSzPct val="70000"/>
              <a:buBlip>
                <a:blip r:embed="rId3"/>
              </a:buBlip>
              <a:defRPr/>
            </a:pPr>
            <a:r>
              <a:rPr lang="en-US" sz="1400" dirty="0" smtClean="0"/>
              <a:t>Large </a:t>
            </a:r>
            <a:r>
              <a:rPr lang="en-US" sz="1400" dirty="0"/>
              <a:t>Scale Data Management &amp; </a:t>
            </a:r>
            <a:r>
              <a:rPr lang="en-US" sz="1400" dirty="0" smtClean="0"/>
              <a:t>Analysis</a:t>
            </a:r>
          </a:p>
          <a:p>
            <a:pPr marL="800100" lvl="1" indent="-342900" eaLnBrk="0" fontAlgn="base" hangingPunct="0">
              <a:spcBef>
                <a:spcPct val="20000"/>
              </a:spcBef>
              <a:spcAft>
                <a:spcPct val="0"/>
              </a:spcAft>
              <a:buSzPct val="70000"/>
              <a:buBlip>
                <a:blip r:embed="rId3"/>
              </a:buBlip>
              <a:defRPr/>
            </a:pPr>
            <a:r>
              <a:rPr lang="en-US" sz="1400" dirty="0" smtClean="0"/>
              <a:t>GridKa</a:t>
            </a:r>
          </a:p>
          <a:p>
            <a:pPr marL="800100" lvl="1" indent="-342900" eaLnBrk="0" fontAlgn="base" hangingPunct="0">
              <a:spcBef>
                <a:spcPct val="20000"/>
              </a:spcBef>
              <a:spcAft>
                <a:spcPct val="0"/>
              </a:spcAft>
              <a:buSzPct val="70000"/>
              <a:buBlip>
                <a:blip r:embed="rId3"/>
              </a:buBlip>
              <a:defRPr/>
            </a:pPr>
            <a:r>
              <a:rPr lang="en-US" sz="1400" dirty="0" smtClean="0"/>
              <a:t>Federated </a:t>
            </a:r>
            <a:r>
              <a:rPr lang="en-US" sz="1400" dirty="0"/>
              <a:t>Identity </a:t>
            </a:r>
            <a:r>
              <a:rPr lang="en-US" sz="1400" dirty="0" smtClean="0"/>
              <a:t>Management</a:t>
            </a:r>
            <a:endParaRPr lang="en-US" sz="1400" dirty="0"/>
          </a:p>
          <a:p>
            <a:pPr marL="342900" indent="-342900" eaLnBrk="0" fontAlgn="base" hangingPunct="0">
              <a:spcBef>
                <a:spcPct val="20000"/>
              </a:spcBef>
              <a:spcAft>
                <a:spcPct val="0"/>
              </a:spcAft>
              <a:buSzPct val="70000"/>
              <a:buBlip>
                <a:blip r:embed="rId3"/>
              </a:buBlip>
              <a:defRPr/>
            </a:pPr>
            <a:r>
              <a:rPr lang="en-US" sz="1400" dirty="0"/>
              <a:t>Computational Science and </a:t>
            </a:r>
            <a:r>
              <a:rPr lang="en-US" sz="1400" dirty="0" smtClean="0"/>
              <a:t>Engineering</a:t>
            </a:r>
          </a:p>
          <a:p>
            <a:pPr marL="800100" lvl="1" indent="-342900" eaLnBrk="0" fontAlgn="base" hangingPunct="0">
              <a:spcBef>
                <a:spcPct val="20000"/>
              </a:spcBef>
              <a:spcAft>
                <a:spcPct val="0"/>
              </a:spcAft>
              <a:buSzPct val="70000"/>
              <a:buBlip>
                <a:blip r:embed="rId3"/>
              </a:buBlip>
              <a:defRPr/>
            </a:pPr>
            <a:r>
              <a:rPr lang="en-US" sz="1400" dirty="0" smtClean="0"/>
              <a:t>High </a:t>
            </a:r>
            <a:r>
              <a:rPr lang="en-US" sz="1400" dirty="0"/>
              <a:t>Performance </a:t>
            </a:r>
            <a:r>
              <a:rPr lang="en-US" sz="1400" dirty="0" smtClean="0"/>
              <a:t>Computing</a:t>
            </a:r>
          </a:p>
          <a:p>
            <a:pPr marL="800100" lvl="1" indent="-342900" eaLnBrk="0" fontAlgn="base" hangingPunct="0">
              <a:spcBef>
                <a:spcPct val="20000"/>
              </a:spcBef>
              <a:spcAft>
                <a:spcPct val="0"/>
              </a:spcAft>
              <a:buSzPct val="70000"/>
              <a:buBlip>
                <a:blip r:embed="rId3"/>
              </a:buBlip>
              <a:defRPr/>
            </a:pPr>
            <a:r>
              <a:rPr lang="en-US" sz="1400" dirty="0" smtClean="0"/>
              <a:t>Simulation Laboratories</a:t>
            </a:r>
          </a:p>
          <a:p>
            <a:pPr marL="342900" indent="-342900" eaLnBrk="0" fontAlgn="base" hangingPunct="0">
              <a:spcBef>
                <a:spcPct val="20000"/>
              </a:spcBef>
              <a:spcAft>
                <a:spcPct val="0"/>
              </a:spcAft>
              <a:buSzPct val="70000"/>
              <a:buBlip>
                <a:blip r:embed="rId3"/>
              </a:buBlip>
              <a:defRPr/>
            </a:pPr>
            <a:r>
              <a:rPr lang="en-US" sz="1400" dirty="0" smtClean="0"/>
              <a:t>Dynamic </a:t>
            </a:r>
            <a:r>
              <a:rPr lang="en-US" sz="1400" dirty="0"/>
              <a:t>IT </a:t>
            </a:r>
            <a:r>
              <a:rPr lang="en-US" sz="1400" dirty="0" smtClean="0"/>
              <a:t>Infrastructures</a:t>
            </a:r>
          </a:p>
          <a:p>
            <a:pPr marL="800100" lvl="1" indent="-342900" eaLnBrk="0" fontAlgn="base" hangingPunct="0">
              <a:spcBef>
                <a:spcPct val="20000"/>
              </a:spcBef>
              <a:spcAft>
                <a:spcPct val="0"/>
              </a:spcAft>
              <a:buSzPct val="70000"/>
              <a:buBlip>
                <a:blip r:embed="rId3"/>
              </a:buBlip>
              <a:defRPr/>
            </a:pPr>
            <a:r>
              <a:rPr lang="en-US" sz="1400" dirty="0" smtClean="0"/>
              <a:t>Cloud Computing</a:t>
            </a:r>
          </a:p>
          <a:p>
            <a:pPr marL="800100" lvl="1" indent="-342900" eaLnBrk="0" fontAlgn="base" hangingPunct="0">
              <a:spcBef>
                <a:spcPct val="20000"/>
              </a:spcBef>
              <a:spcAft>
                <a:spcPct val="0"/>
              </a:spcAft>
              <a:buSzPct val="70000"/>
              <a:buBlip>
                <a:blip r:embed="rId3"/>
              </a:buBlip>
              <a:defRPr/>
            </a:pPr>
            <a:r>
              <a:rPr lang="en-US" sz="1400" dirty="0" err="1" smtClean="0"/>
              <a:t>Virtualisation</a:t>
            </a:r>
            <a:endParaRPr lang="en-US" sz="1400" dirty="0" smtClean="0"/>
          </a:p>
          <a:p>
            <a:pPr marL="800100" lvl="1" indent="-342900" eaLnBrk="0" fontAlgn="base" hangingPunct="0">
              <a:spcBef>
                <a:spcPct val="20000"/>
              </a:spcBef>
              <a:spcAft>
                <a:spcPct val="0"/>
              </a:spcAft>
              <a:buSzPct val="70000"/>
              <a:buBlip>
                <a:blip r:embed="rId3"/>
              </a:buBlip>
              <a:defRPr/>
            </a:pPr>
            <a:r>
              <a:rPr lang="en-US" sz="1400" dirty="0" smtClean="0"/>
              <a:t>Web Engineering</a:t>
            </a:r>
          </a:p>
          <a:p>
            <a:pPr marL="800100" lvl="1" indent="-342900" eaLnBrk="0" fontAlgn="base" hangingPunct="0">
              <a:spcBef>
                <a:spcPct val="20000"/>
              </a:spcBef>
              <a:spcAft>
                <a:spcPct val="0"/>
              </a:spcAft>
              <a:buSzPct val="70000"/>
              <a:buBlip>
                <a:blip r:embed="rId3"/>
              </a:buBlip>
              <a:defRPr/>
            </a:pPr>
            <a:r>
              <a:rPr lang="en-US" sz="1400" dirty="0" smtClean="0"/>
              <a:t>IT </a:t>
            </a:r>
            <a:r>
              <a:rPr lang="en-US" sz="1400" dirty="0"/>
              <a:t>and Service </a:t>
            </a:r>
            <a:r>
              <a:rPr lang="en-US" sz="1400" dirty="0" smtClean="0"/>
              <a:t>Management</a:t>
            </a:r>
          </a:p>
          <a:p>
            <a:pPr marL="342900" indent="-342900" eaLnBrk="0" fontAlgn="base" hangingPunct="0">
              <a:spcBef>
                <a:spcPct val="20000"/>
              </a:spcBef>
              <a:spcAft>
                <a:spcPct val="0"/>
              </a:spcAft>
              <a:buSzPct val="70000"/>
              <a:buBlip>
                <a:blip r:embed="rId3"/>
              </a:buBlip>
              <a:defRPr/>
            </a:pPr>
            <a:r>
              <a:rPr lang="en-US" sz="1400" b="1" dirty="0" smtClean="0"/>
              <a:t>Operation of large facilities</a:t>
            </a:r>
          </a:p>
          <a:p>
            <a:pPr marL="342900" marR="0" lvl="0" indent="-342900" algn="l" defTabSz="914400" rtl="0" eaLnBrk="0" fontAlgn="base" latinLnBrk="0" hangingPunct="0">
              <a:lnSpc>
                <a:spcPct val="100000"/>
              </a:lnSpc>
              <a:spcBef>
                <a:spcPct val="20000"/>
              </a:spcBef>
              <a:spcAft>
                <a:spcPct val="0"/>
              </a:spcAft>
              <a:buClrTx/>
              <a:buSzPct val="70000"/>
              <a:buFontTx/>
              <a:buNone/>
              <a:tabLst/>
              <a:defRPr/>
            </a:pPr>
            <a:endParaRPr kumimoji="0" lang="en-GB"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4017882292"/>
              </p:ext>
            </p:extLst>
          </p:nvPr>
        </p:nvGraphicFramePr>
        <p:xfrm>
          <a:off x="5580112" y="333375"/>
          <a:ext cx="1368152" cy="698228"/>
        </p:xfrm>
        <a:graphic>
          <a:graphicData uri="http://schemas.openxmlformats.org/presentationml/2006/ole">
            <mc:AlternateContent xmlns:mc="http://schemas.openxmlformats.org/markup-compatibility/2006">
              <mc:Choice xmlns:v="urn:schemas-microsoft-com:vml" Requires="v">
                <p:oleObj spid="_x0000_s1046" name="PHOTO-PAINT" r:id="rId4" imgW="4215873" imgH="3047619" progId="">
                  <p:embed/>
                </p:oleObj>
              </mc:Choice>
              <mc:Fallback>
                <p:oleObj name="PHOTO-PAINT" r:id="rId4" imgW="4215873" imgH="3047619" progId="">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9532"/>
                      <a:stretch>
                        <a:fillRect/>
                      </a:stretch>
                    </p:blipFill>
                    <p:spPr bwMode="auto">
                      <a:xfrm>
                        <a:off x="5580112" y="333375"/>
                        <a:ext cx="1368152" cy="698228"/>
                      </a:xfrm>
                      <a:prstGeom prst="rect">
                        <a:avLst/>
                      </a:prstGeom>
                      <a:noFill/>
                      <a:ln>
                        <a:noFill/>
                      </a:ln>
                      <a:effectLst/>
                      <a:extLst/>
                    </p:spPr>
                  </p:pic>
                </p:oleObj>
              </mc:Fallback>
            </mc:AlternateContent>
          </a:graphicData>
        </a:graphic>
      </p:graphicFrame>
      <p:pic>
        <p:nvPicPr>
          <p:cNvPr id="8" name="Picture 8" descr="rz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76955" y="4194097"/>
            <a:ext cx="2187533" cy="1861182"/>
          </a:xfrm>
          <a:prstGeom prst="rect">
            <a:avLst/>
          </a:prstGeom>
          <a:noFill/>
        </p:spPr>
      </p:pic>
      <p:pic>
        <p:nvPicPr>
          <p:cNvPr id="9" name="Picture 9" descr="HIK-Gebäudeeinga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67140" y="2276872"/>
            <a:ext cx="2197348" cy="1834191"/>
          </a:xfrm>
          <a:prstGeom prst="rect">
            <a:avLst/>
          </a:prstGeom>
          <a:noFill/>
          <a:effectLst>
            <a:innerShdw blurRad="63500" dist="50800" dir="16200000">
              <a:schemeClr val="bg1">
                <a:alpha val="50000"/>
              </a:schemeClr>
            </a:innerShdw>
          </a:effectLst>
        </p:spPr>
      </p:pic>
      <p:sp>
        <p:nvSpPr>
          <p:cNvPr id="6" name="TextBox 5"/>
          <p:cNvSpPr txBox="1"/>
          <p:nvPr/>
        </p:nvSpPr>
        <p:spPr>
          <a:xfrm>
            <a:off x="7536970" y="2533840"/>
            <a:ext cx="1418978" cy="307777"/>
          </a:xfrm>
          <a:prstGeom prst="rect">
            <a:avLst/>
          </a:prstGeom>
          <a:solidFill>
            <a:schemeClr val="tx1">
              <a:alpha val="26000"/>
            </a:schemeClr>
          </a:solidFill>
          <a:effectLst>
            <a:softEdge rad="38100"/>
          </a:effectLst>
        </p:spPr>
        <p:txBody>
          <a:bodyPr wrap="none" rtlCol="0">
            <a:spAutoFit/>
          </a:bodyPr>
          <a:lstStyle/>
          <a:p>
            <a:pPr algn="ctr"/>
            <a:r>
              <a:rPr lang="en-US" sz="1400" b="1" dirty="0" smtClean="0">
                <a:solidFill>
                  <a:schemeClr val="bg1"/>
                </a:solidFill>
              </a:rPr>
              <a:t>Campus North</a:t>
            </a:r>
            <a:endParaRPr lang="en-US" sz="1400" b="1" dirty="0">
              <a:solidFill>
                <a:schemeClr val="bg1"/>
              </a:solidFill>
            </a:endParaRPr>
          </a:p>
        </p:txBody>
      </p:sp>
      <p:sp>
        <p:nvSpPr>
          <p:cNvPr id="10" name="TextBox 9"/>
          <p:cNvSpPr txBox="1"/>
          <p:nvPr/>
        </p:nvSpPr>
        <p:spPr>
          <a:xfrm>
            <a:off x="7524192" y="4491426"/>
            <a:ext cx="1447832" cy="307777"/>
          </a:xfrm>
          <a:prstGeom prst="rect">
            <a:avLst/>
          </a:prstGeom>
          <a:solidFill>
            <a:schemeClr val="tx1">
              <a:alpha val="26000"/>
            </a:schemeClr>
          </a:solidFill>
          <a:effectLst>
            <a:softEdge rad="38100"/>
          </a:effectLst>
        </p:spPr>
        <p:txBody>
          <a:bodyPr wrap="none" rtlCol="0">
            <a:spAutoFit/>
          </a:bodyPr>
          <a:lstStyle/>
          <a:p>
            <a:pPr algn="ctr"/>
            <a:r>
              <a:rPr lang="en-US" sz="1400" b="1" dirty="0" smtClean="0">
                <a:solidFill>
                  <a:schemeClr val="bg1"/>
                </a:solidFill>
              </a:rPr>
              <a:t>Campus South</a:t>
            </a:r>
            <a:endParaRPr lang="en-US" sz="1400" b="1" dirty="0">
              <a:solidFill>
                <a:schemeClr val="bg1"/>
              </a:solidFill>
            </a:endParaRPr>
          </a:p>
        </p:txBody>
      </p:sp>
      <p:sp>
        <p:nvSpPr>
          <p:cNvPr id="15" name="TextBox 14"/>
          <p:cNvSpPr txBox="1"/>
          <p:nvPr/>
        </p:nvSpPr>
        <p:spPr>
          <a:xfrm>
            <a:off x="95611" y="1247459"/>
            <a:ext cx="8929060" cy="369332"/>
          </a:xfrm>
          <a:prstGeom prst="rect">
            <a:avLst/>
          </a:prstGeom>
          <a:noFill/>
        </p:spPr>
        <p:txBody>
          <a:bodyPr wrap="square" rtlCol="0">
            <a:spAutoFit/>
          </a:bodyPr>
          <a:lstStyle/>
          <a:p>
            <a:pPr algn="ctr" eaLnBrk="0" fontAlgn="base" hangingPunct="0">
              <a:spcBef>
                <a:spcPct val="20000"/>
              </a:spcBef>
              <a:spcAft>
                <a:spcPct val="0"/>
              </a:spcAft>
              <a:buSzPct val="70000"/>
              <a:defRPr/>
            </a:pPr>
            <a:r>
              <a:rPr lang="en-GB" b="1" kern="0" dirty="0"/>
              <a:t>Computer Centre of the Karlsruhe Institute of </a:t>
            </a:r>
            <a:r>
              <a:rPr lang="en-GB" b="1" kern="0" dirty="0" smtClean="0"/>
              <a:t>Technology</a:t>
            </a:r>
            <a:endParaRPr lang="en-GB" b="1" kern="0" dirty="0"/>
          </a:p>
        </p:txBody>
      </p:sp>
      <p:sp>
        <p:nvSpPr>
          <p:cNvPr id="17" name="Footer Placeholder 16"/>
          <p:cNvSpPr>
            <a:spLocks noGrp="1"/>
          </p:cNvSpPr>
          <p:nvPr>
            <p:ph type="ftr" sz="quarter" idx="10"/>
          </p:nvPr>
        </p:nvSpPr>
        <p:spPr/>
        <p:txBody>
          <a:bodyPr/>
          <a:lstStyle/>
          <a:p>
            <a:r>
              <a:rPr lang="en-US" smtClean="0"/>
              <a:t>HPSS Houston visit 9 June 2014</a:t>
            </a:r>
            <a:endParaRPr lang="de-DE"/>
          </a:p>
        </p:txBody>
      </p:sp>
    </p:spTree>
    <p:extLst>
      <p:ext uri="{BB962C8B-B14F-4D97-AF65-F5344CB8AC3E}">
        <p14:creationId xmlns:p14="http://schemas.microsoft.com/office/powerpoint/2010/main" val="427167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p:txBody>
          <a:bodyPr/>
          <a:lstStyle/>
          <a:p>
            <a:r>
              <a:rPr lang="en-GB" altLang="en-US" dirty="0" smtClean="0">
                <a:latin typeface="Arial" charset="0"/>
              </a:rPr>
              <a:t>TSM staging server (TSS)</a:t>
            </a:r>
          </a:p>
        </p:txBody>
      </p:sp>
      <p:sp>
        <p:nvSpPr>
          <p:cNvPr id="2" name="Footer Placeholder 1"/>
          <p:cNvSpPr>
            <a:spLocks noGrp="1"/>
          </p:cNvSpPr>
          <p:nvPr>
            <p:ph type="ftr" sz="quarter" idx="10"/>
          </p:nvPr>
        </p:nvSpPr>
        <p:spPr/>
        <p:txBody>
          <a:bodyPr/>
          <a:lstStyle/>
          <a:p>
            <a:r>
              <a:rPr lang="en-US" smtClean="0"/>
              <a:t>HPSS Houston visit 9 June 2014</a:t>
            </a:r>
            <a:endParaRPr lang="en-GB"/>
          </a:p>
        </p:txBody>
      </p:sp>
      <p:pic>
        <p:nvPicPr>
          <p:cNvPr id="150534" name="Picture 6" descr="dcache_to_tsm"/>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0739" y="1124744"/>
            <a:ext cx="7779693" cy="498761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5677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de-DE" altLang="en-US" dirty="0">
                <a:latin typeface="Arial" charset="0"/>
              </a:rPr>
              <a:t>Enterprise </a:t>
            </a:r>
            <a:r>
              <a:rPr lang="de-DE" altLang="en-US" dirty="0" err="1">
                <a:latin typeface="Arial" charset="0"/>
              </a:rPr>
              <a:t>removable</a:t>
            </a:r>
            <a:r>
              <a:rPr lang="de-DE" altLang="en-US" dirty="0">
                <a:latin typeface="Arial" charset="0"/>
              </a:rPr>
              <a:t> </a:t>
            </a:r>
            <a:r>
              <a:rPr lang="de-DE" altLang="en-US" dirty="0" err="1">
                <a:latin typeface="Arial" charset="0"/>
              </a:rPr>
              <a:t>media</a:t>
            </a:r>
            <a:r>
              <a:rPr lang="de-DE" altLang="en-US" dirty="0">
                <a:latin typeface="Arial" charset="0"/>
              </a:rPr>
              <a:t> </a:t>
            </a:r>
            <a:r>
              <a:rPr lang="de-DE" altLang="en-US" dirty="0" err="1">
                <a:latin typeface="Arial" charset="0"/>
              </a:rPr>
              <a:t>manager</a:t>
            </a:r>
            <a:r>
              <a:rPr lang="de-DE" altLang="en-US" dirty="0">
                <a:latin typeface="Arial" charset="0"/>
              </a:rPr>
              <a:t> (</a:t>
            </a:r>
            <a:r>
              <a:rPr lang="de-DE" altLang="en-US" dirty="0" err="1">
                <a:latin typeface="Arial" charset="0"/>
              </a:rPr>
              <a:t>eRRM</a:t>
            </a:r>
            <a:r>
              <a:rPr lang="de-DE" altLang="en-US" dirty="0">
                <a:latin typeface="Arial" charset="0"/>
              </a:rPr>
              <a:t>)</a:t>
            </a:r>
            <a:endParaRPr lang="de-DE" altLang="en-US" dirty="0" smtClean="0">
              <a:latin typeface="Arial" charset="0"/>
            </a:endParaRPr>
          </a:p>
        </p:txBody>
      </p:sp>
      <p:sp>
        <p:nvSpPr>
          <p:cNvPr id="3" name="Content Placeholder 2"/>
          <p:cNvSpPr>
            <a:spLocks noGrp="1"/>
          </p:cNvSpPr>
          <p:nvPr>
            <p:ph idx="1"/>
          </p:nvPr>
        </p:nvSpPr>
        <p:spPr/>
        <p:txBody>
          <a:bodyPr/>
          <a:lstStyle/>
          <a:p>
            <a:r>
              <a:rPr lang="en-GB" altLang="en-US" dirty="0" smtClean="0"/>
              <a:t>Dynamic library and drive sharing across heterogeneous application boundaries and operating systems</a:t>
            </a:r>
          </a:p>
          <a:p>
            <a:r>
              <a:rPr lang="en-GB" altLang="en-US" dirty="0" smtClean="0"/>
              <a:t>Dynamic </a:t>
            </a:r>
            <a:r>
              <a:rPr lang="en-GB" altLang="en-US" dirty="0"/>
              <a:t>drive and cartridge pooling</a:t>
            </a:r>
          </a:p>
          <a:p>
            <a:r>
              <a:rPr lang="en-GB" altLang="en-US" dirty="0"/>
              <a:t>Mount request queuing</a:t>
            </a:r>
          </a:p>
          <a:p>
            <a:r>
              <a:rPr lang="en-GB" altLang="en-US" dirty="0"/>
              <a:t>Policy based drive and cartridge </a:t>
            </a:r>
            <a:r>
              <a:rPr lang="en-GB" altLang="en-US" dirty="0" smtClean="0"/>
              <a:t>allocation</a:t>
            </a:r>
          </a:p>
          <a:p>
            <a:r>
              <a:rPr lang="en-GB" altLang="en-US" dirty="0"/>
              <a:t>Policy based media life cycle </a:t>
            </a:r>
            <a:r>
              <a:rPr lang="en-GB" altLang="en-US" dirty="0" smtClean="0"/>
              <a:t>management</a:t>
            </a:r>
            <a:endParaRPr lang="en-US" dirty="0" smtClean="0"/>
          </a:p>
          <a:p>
            <a:r>
              <a:rPr lang="en-GB" altLang="en-US" dirty="0"/>
              <a:t>Integrated off-site media management and tracking (vaulting)</a:t>
            </a:r>
          </a:p>
          <a:p>
            <a:r>
              <a:rPr lang="en-GB" altLang="en-US" dirty="0"/>
              <a:t>Centralised access control, administration and </a:t>
            </a:r>
            <a:r>
              <a:rPr lang="en-GB" altLang="en-US" dirty="0" smtClean="0"/>
              <a:t>reporting</a:t>
            </a:r>
          </a:p>
          <a:p>
            <a:r>
              <a:rPr lang="en-GB" altLang="en-US" dirty="0"/>
              <a:t>Advanced reporting and </a:t>
            </a:r>
            <a:r>
              <a:rPr lang="en-GB" altLang="en-US" dirty="0" smtClean="0"/>
              <a:t>auditing</a:t>
            </a:r>
          </a:p>
          <a:p>
            <a:endParaRPr lang="en-US" dirty="0" smtClean="0"/>
          </a:p>
          <a:p>
            <a:endParaRPr lang="en-GB" dirty="0"/>
          </a:p>
          <a:p>
            <a:endParaRPr lang="en-GB" dirty="0"/>
          </a:p>
        </p:txBody>
      </p:sp>
      <p:sp>
        <p:nvSpPr>
          <p:cNvPr id="2" name="Footer Placeholder 1"/>
          <p:cNvSpPr>
            <a:spLocks noGrp="1"/>
          </p:cNvSpPr>
          <p:nvPr>
            <p:ph type="ftr" sz="quarter" idx="10"/>
          </p:nvPr>
        </p:nvSpPr>
        <p:spPr/>
        <p:txBody>
          <a:bodyPr/>
          <a:lstStyle/>
          <a:p>
            <a:r>
              <a:rPr lang="en-US" dirty="0" smtClean="0"/>
              <a:t>HPSS Houston visit 9 June 2014</a:t>
            </a:r>
            <a:endParaRPr lang="en-GB" dirty="0"/>
          </a:p>
        </p:txBody>
      </p:sp>
    </p:spTree>
    <p:extLst>
      <p:ext uri="{BB962C8B-B14F-4D97-AF65-F5344CB8AC3E}">
        <p14:creationId xmlns:p14="http://schemas.microsoft.com/office/powerpoint/2010/main" val="2319375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r>
              <a:rPr lang="en-GB" altLang="en-US" smtClean="0">
                <a:latin typeface="Arial" charset="0"/>
              </a:rPr>
              <a:t>eRMM architecture</a:t>
            </a:r>
          </a:p>
        </p:txBody>
      </p:sp>
      <p:pic>
        <p:nvPicPr>
          <p:cNvPr id="131079" name="Picture 7"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484313"/>
            <a:ext cx="7127875" cy="3854450"/>
          </a:xfrm>
          <a:prstGeom prst="rect">
            <a:avLst/>
          </a:prstGeom>
          <a:noFill/>
          <a:extLst>
            <a:ext uri="{909E8E84-426E-40DD-AFC4-6F175D3DCCD1}">
              <a14:hiddenFill xmlns:a14="http://schemas.microsoft.com/office/drawing/2010/main">
                <a:solidFill>
                  <a:srgbClr val="FFFFFF"/>
                </a:solidFill>
              </a14:hiddenFill>
            </a:ext>
          </a:extLst>
        </p:spPr>
      </p:pic>
      <p:sp>
        <p:nvSpPr>
          <p:cNvPr id="131081" name="AutoShape 9"/>
          <p:cNvSpPr>
            <a:spLocks noChangeArrowheads="1"/>
          </p:cNvSpPr>
          <p:nvPr/>
        </p:nvSpPr>
        <p:spPr bwMode="auto">
          <a:xfrm>
            <a:off x="4211638" y="5661248"/>
            <a:ext cx="3455987" cy="645890"/>
          </a:xfrm>
          <a:prstGeom prst="wedgeRoundRectCallout">
            <a:avLst>
              <a:gd name="adj1" fmla="val -22281"/>
              <a:gd name="adj2" fmla="val -492759"/>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r>
              <a:rPr lang="en-US" altLang="en-US" sz="1200" dirty="0"/>
              <a:t>Coordinates access to drives and cartridges</a:t>
            </a:r>
          </a:p>
          <a:p>
            <a:pPr lvl="1"/>
            <a:r>
              <a:rPr lang="en-US" altLang="en-US" sz="1200" dirty="0"/>
              <a:t>Central repository</a:t>
            </a:r>
          </a:p>
          <a:p>
            <a:pPr lvl="1"/>
            <a:r>
              <a:rPr lang="en-US" altLang="en-US" sz="1200" dirty="0"/>
              <a:t>Log of all activities</a:t>
            </a:r>
            <a:endParaRPr lang="en-GB" altLang="en-US" sz="1200" dirty="0"/>
          </a:p>
        </p:txBody>
      </p:sp>
      <p:sp>
        <p:nvSpPr>
          <p:cNvPr id="131082" name="AutoShape 10"/>
          <p:cNvSpPr>
            <a:spLocks noChangeArrowheads="1"/>
          </p:cNvSpPr>
          <p:nvPr/>
        </p:nvSpPr>
        <p:spPr bwMode="auto">
          <a:xfrm>
            <a:off x="6011863" y="4581525"/>
            <a:ext cx="3024187" cy="647700"/>
          </a:xfrm>
          <a:prstGeom prst="wedgeRoundRectCallout">
            <a:avLst>
              <a:gd name="adj1" fmla="val -40394"/>
              <a:gd name="adj2" fmla="val -217403"/>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r>
              <a:rPr lang="en-US" altLang="en-US" sz="1200"/>
              <a:t>Controls libraries on behalf of the media manager</a:t>
            </a:r>
          </a:p>
          <a:p>
            <a:pPr lvl="1"/>
            <a:r>
              <a:rPr lang="en-US" altLang="en-US" sz="1200"/>
              <a:t>Encapsulates library hardware</a:t>
            </a:r>
            <a:endParaRPr lang="en-GB" altLang="en-US" sz="1200"/>
          </a:p>
        </p:txBody>
      </p:sp>
      <p:sp>
        <p:nvSpPr>
          <p:cNvPr id="131085" name="AutoShape 13"/>
          <p:cNvSpPr>
            <a:spLocks noChangeArrowheads="1"/>
          </p:cNvSpPr>
          <p:nvPr/>
        </p:nvSpPr>
        <p:spPr bwMode="auto">
          <a:xfrm>
            <a:off x="323851" y="1268413"/>
            <a:ext cx="3887788" cy="287337"/>
          </a:xfrm>
          <a:prstGeom prst="wedgeRoundRectCallout">
            <a:avLst>
              <a:gd name="adj1" fmla="val -3756"/>
              <a:gd name="adj2" fmla="val 295316"/>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r>
              <a:rPr lang="en-US" altLang="en-US" sz="1200"/>
              <a:t>Controls drives on behalf of the media manager</a:t>
            </a:r>
            <a:endParaRPr lang="en-GB" altLang="en-US" sz="1200"/>
          </a:p>
        </p:txBody>
      </p:sp>
      <p:sp>
        <p:nvSpPr>
          <p:cNvPr id="131086" name="AutoShape 14"/>
          <p:cNvSpPr>
            <a:spLocks noChangeArrowheads="1"/>
          </p:cNvSpPr>
          <p:nvPr/>
        </p:nvSpPr>
        <p:spPr bwMode="auto">
          <a:xfrm>
            <a:off x="468313" y="5876925"/>
            <a:ext cx="3240087" cy="287338"/>
          </a:xfrm>
          <a:prstGeom prst="wedgeRoundRectCallout">
            <a:avLst>
              <a:gd name="adj1" fmla="val -17907"/>
              <a:gd name="adj2" fmla="val -236190"/>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endParaRPr lang="en-GB" altLang="en-US" sz="1200"/>
          </a:p>
        </p:txBody>
      </p:sp>
      <p:sp>
        <p:nvSpPr>
          <p:cNvPr id="131087" name="AutoShape 15"/>
          <p:cNvSpPr>
            <a:spLocks noChangeArrowheads="1"/>
          </p:cNvSpPr>
          <p:nvPr/>
        </p:nvSpPr>
        <p:spPr bwMode="auto">
          <a:xfrm>
            <a:off x="468313" y="5876925"/>
            <a:ext cx="3240087" cy="287338"/>
          </a:xfrm>
          <a:prstGeom prst="wedgeRoundRectCallout">
            <a:avLst>
              <a:gd name="adj1" fmla="val 32556"/>
              <a:gd name="adj2" fmla="val -237292"/>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lgn="ctr"/>
            <a:r>
              <a:rPr lang="en-US" altLang="en-US" sz="1200"/>
              <a:t>Libraries and drives</a:t>
            </a:r>
            <a:endParaRPr lang="en-GB" altLang="en-US" sz="1200"/>
          </a:p>
        </p:txBody>
      </p:sp>
      <p:sp>
        <p:nvSpPr>
          <p:cNvPr id="131088" name="AutoShape 16"/>
          <p:cNvSpPr>
            <a:spLocks noChangeArrowheads="1"/>
          </p:cNvSpPr>
          <p:nvPr/>
        </p:nvSpPr>
        <p:spPr bwMode="auto">
          <a:xfrm>
            <a:off x="5436096" y="1197446"/>
            <a:ext cx="2087860" cy="287338"/>
          </a:xfrm>
          <a:prstGeom prst="wedgeRoundRectCallout">
            <a:avLst>
              <a:gd name="adj1" fmla="val 16663"/>
              <a:gd name="adj2" fmla="val 164244"/>
              <a:gd name="adj3" fmla="val 16667"/>
            </a:avLst>
          </a:prstGeom>
          <a:solidFill>
            <a:srgbClr val="E3EBB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r>
              <a:rPr lang="en-US" altLang="en-US" sz="1200" dirty="0"/>
              <a:t>Command line GUI</a:t>
            </a:r>
            <a:endParaRPr lang="en-GB" altLang="en-US" sz="1200" dirty="0"/>
          </a:p>
        </p:txBody>
      </p:sp>
      <p:sp>
        <p:nvSpPr>
          <p:cNvPr id="2" name="Footer Placeholder 1"/>
          <p:cNvSpPr>
            <a:spLocks noGrp="1"/>
          </p:cNvSpPr>
          <p:nvPr>
            <p:ph type="ftr" sz="quarter" idx="11"/>
          </p:nvPr>
        </p:nvSpPr>
        <p:spPr/>
        <p:txBody>
          <a:bodyPr/>
          <a:lstStyle/>
          <a:p>
            <a:r>
              <a:rPr lang="en-US" smtClean="0"/>
              <a:t>HPSS Houston visit 9 June 2014</a:t>
            </a:r>
            <a:endParaRPr lang="en-GB"/>
          </a:p>
        </p:txBody>
      </p:sp>
    </p:spTree>
    <p:extLst>
      <p:ext uri="{BB962C8B-B14F-4D97-AF65-F5344CB8AC3E}">
        <p14:creationId xmlns:p14="http://schemas.microsoft.com/office/powerpoint/2010/main" val="2393673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KIT customers </a:t>
            </a:r>
            <a:r>
              <a:rPr lang="en-US" sz="2000" dirty="0" smtClean="0"/>
              <a:t>(besides LSDF and GridKa)</a:t>
            </a:r>
            <a:endParaRPr lang="en-GB" dirty="0"/>
          </a:p>
        </p:txBody>
      </p:sp>
      <p:sp>
        <p:nvSpPr>
          <p:cNvPr id="4" name="Content Placeholder 3"/>
          <p:cNvSpPr>
            <a:spLocks noGrp="1"/>
          </p:cNvSpPr>
          <p:nvPr>
            <p:ph idx="1"/>
          </p:nvPr>
        </p:nvSpPr>
        <p:spPr/>
        <p:txBody>
          <a:bodyPr/>
          <a:lstStyle/>
          <a:p>
            <a:r>
              <a:rPr lang="en-US" dirty="0" smtClean="0"/>
              <a:t>LSDF DIS</a:t>
            </a:r>
          </a:p>
          <a:p>
            <a:pPr lvl="1"/>
            <a:r>
              <a:rPr lang="en-US" dirty="0" smtClean="0"/>
              <a:t>images, biology, materials research</a:t>
            </a:r>
          </a:p>
          <a:p>
            <a:pPr lvl="1"/>
            <a:r>
              <a:rPr lang="en-US" dirty="0" smtClean="0"/>
              <a:t>small files, access via </a:t>
            </a:r>
            <a:r>
              <a:rPr lang="en-US" dirty="0" err="1" smtClean="0"/>
              <a:t>gftp</a:t>
            </a:r>
            <a:r>
              <a:rPr lang="en-US" dirty="0" smtClean="0"/>
              <a:t>, </a:t>
            </a:r>
            <a:r>
              <a:rPr lang="en-US" dirty="0" err="1" smtClean="0"/>
              <a:t>sftp</a:t>
            </a:r>
            <a:r>
              <a:rPr lang="en-US" dirty="0" smtClean="0"/>
              <a:t>, GHI/VFS</a:t>
            </a:r>
          </a:p>
          <a:p>
            <a:r>
              <a:rPr lang="en-US" dirty="0" err="1" smtClean="0"/>
              <a:t>BioQuant</a:t>
            </a:r>
            <a:endParaRPr lang="en-US" dirty="0" smtClean="0"/>
          </a:p>
          <a:p>
            <a:pPr lvl="1"/>
            <a:r>
              <a:rPr lang="en-US" dirty="0" smtClean="0"/>
              <a:t>images, genetics data</a:t>
            </a:r>
          </a:p>
          <a:p>
            <a:pPr lvl="1"/>
            <a:r>
              <a:rPr lang="en-US" dirty="0" smtClean="0"/>
              <a:t>currently 4000 TB: backup via TSM</a:t>
            </a:r>
          </a:p>
          <a:p>
            <a:pPr lvl="1"/>
            <a:r>
              <a:rPr lang="en-US" dirty="0" smtClean="0"/>
              <a:t>input as is (small files!!)</a:t>
            </a:r>
          </a:p>
          <a:p>
            <a:r>
              <a:rPr lang="en-US" dirty="0" smtClean="0"/>
              <a:t>HLRS</a:t>
            </a:r>
          </a:p>
          <a:p>
            <a:pPr lvl="1"/>
            <a:r>
              <a:rPr lang="en-US" dirty="0" smtClean="0"/>
              <a:t>1 - 2 </a:t>
            </a:r>
            <a:r>
              <a:rPr lang="en-US" dirty="0" err="1" smtClean="0"/>
              <a:t>PetaBytes</a:t>
            </a:r>
            <a:r>
              <a:rPr lang="en-US" dirty="0" smtClean="0"/>
              <a:t> yearly from 2015</a:t>
            </a:r>
          </a:p>
          <a:p>
            <a:pPr lvl="1"/>
            <a:r>
              <a:rPr lang="en-US" dirty="0" smtClean="0"/>
              <a:t>users can and must tar data</a:t>
            </a:r>
          </a:p>
          <a:p>
            <a:r>
              <a:rPr lang="en-US" dirty="0" smtClean="0"/>
              <a:t>Libraries and State Archives</a:t>
            </a:r>
          </a:p>
          <a:p>
            <a:pPr lvl="1"/>
            <a:r>
              <a:rPr lang="en-US" dirty="0" smtClean="0"/>
              <a:t>file upload via web tools</a:t>
            </a:r>
          </a:p>
          <a:p>
            <a:pPr lvl="1"/>
            <a:r>
              <a:rPr lang="en-US" dirty="0" smtClean="0"/>
              <a:t>expect several hundreds of TB per year</a:t>
            </a:r>
          </a:p>
          <a:p>
            <a:pPr lvl="1"/>
            <a:endParaRPr lang="en-US" dirty="0" smtClean="0"/>
          </a:p>
          <a:p>
            <a:pPr lvl="1"/>
            <a:endParaRPr lang="en-US" dirty="0" smtClean="0"/>
          </a:p>
          <a:p>
            <a:pPr lvl="1"/>
            <a:endParaRPr lang="en-GB" dirty="0"/>
          </a:p>
        </p:txBody>
      </p:sp>
      <p:sp>
        <p:nvSpPr>
          <p:cNvPr id="3" name="Footer Placeholder 2"/>
          <p:cNvSpPr>
            <a:spLocks noGrp="1"/>
          </p:cNvSpPr>
          <p:nvPr>
            <p:ph type="ftr" sz="quarter" idx="10"/>
          </p:nvPr>
        </p:nvSpPr>
        <p:spPr/>
        <p:txBody>
          <a:bodyPr/>
          <a:lstStyle/>
          <a:p>
            <a:r>
              <a:rPr lang="en-US" smtClean="0"/>
              <a:t>HPSS Houston visit 9 June 2014</a:t>
            </a:r>
            <a:endParaRPr lang="de-DE" dirty="0"/>
          </a:p>
        </p:txBody>
      </p:sp>
      <p:pic>
        <p:nvPicPr>
          <p:cNvPr id="5" name="Picture 9" descr="dna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4857" y="1856184"/>
            <a:ext cx="4191000" cy="5029200"/>
          </a:xfrm>
          <a:prstGeom prst="rect">
            <a:avLst/>
          </a:prstGeom>
          <a:noFill/>
          <a:ln/>
        </p:spPr>
      </p:pic>
    </p:spTree>
    <p:extLst>
      <p:ext uri="{BB962C8B-B14F-4D97-AF65-F5344CB8AC3E}">
        <p14:creationId xmlns:p14="http://schemas.microsoft.com/office/powerpoint/2010/main" val="3267356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07185"/>
            <a:ext cx="1877630" cy="93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 y="2865115"/>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76028"/>
            <a:ext cx="7429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 y="3801219"/>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 y="4737323"/>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0" y="5661248"/>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347864" y="2784415"/>
            <a:ext cx="576064" cy="109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Cisco Nexus</a:t>
            </a:r>
            <a:endParaRPr lang="en-GB" sz="1200" dirty="0"/>
          </a:p>
        </p:txBody>
      </p:sp>
      <p:sp>
        <p:nvSpPr>
          <p:cNvPr id="13" name="Rectangle 12"/>
          <p:cNvSpPr/>
          <p:nvPr/>
        </p:nvSpPr>
        <p:spPr>
          <a:xfrm>
            <a:off x="3419872" y="5501010"/>
            <a:ext cx="576064" cy="109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Cisco 6500</a:t>
            </a:r>
            <a:endParaRPr lang="en-GB" sz="1200" b="1" dirty="0"/>
          </a:p>
        </p:txBody>
      </p:sp>
      <p:sp>
        <p:nvSpPr>
          <p:cNvPr id="5" name="Cloud"/>
          <p:cNvSpPr>
            <a:spLocks noChangeAspect="1" noEditPoints="1" noChangeArrowheads="1"/>
          </p:cNvSpPr>
          <p:nvPr/>
        </p:nvSpPr>
        <p:spPr bwMode="auto">
          <a:xfrm>
            <a:off x="6876256" y="2983092"/>
            <a:ext cx="1808568" cy="6989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1100" dirty="0" smtClean="0"/>
              <a:t>State of Baden-Wuerttemberg</a:t>
            </a:r>
          </a:p>
          <a:p>
            <a:pPr algn="ctr"/>
            <a:r>
              <a:rPr lang="en-US" sz="1400" dirty="0" smtClean="0"/>
              <a:t>Internet</a:t>
            </a:r>
            <a:endParaRPr lang="en-GB" sz="1400" dirty="0"/>
          </a:p>
        </p:txBody>
      </p:sp>
      <p:cxnSp>
        <p:nvCxnSpPr>
          <p:cNvPr id="10" name="Straight Connector 9"/>
          <p:cNvCxnSpPr>
            <a:stCxn id="1027" idx="3"/>
            <a:endCxn id="12" idx="1"/>
          </p:cNvCxnSpPr>
          <p:nvPr/>
        </p:nvCxnSpPr>
        <p:spPr>
          <a:xfrm>
            <a:off x="1498525" y="3327078"/>
            <a:ext cx="1849339" cy="550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12" idx="1"/>
          </p:cNvCxnSpPr>
          <p:nvPr/>
        </p:nvCxnSpPr>
        <p:spPr>
          <a:xfrm flipV="1">
            <a:off x="1498525" y="3332586"/>
            <a:ext cx="1849339" cy="9305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a:endCxn id="12" idx="1"/>
          </p:cNvCxnSpPr>
          <p:nvPr/>
        </p:nvCxnSpPr>
        <p:spPr>
          <a:xfrm flipV="1">
            <a:off x="1498525" y="3332586"/>
            <a:ext cx="1849339" cy="18667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13343" y="2784415"/>
            <a:ext cx="576064" cy="109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Cisco Nexus</a:t>
            </a:r>
            <a:endParaRPr lang="en-GB" sz="1200" dirty="0"/>
          </a:p>
        </p:txBody>
      </p:sp>
      <p:sp>
        <p:nvSpPr>
          <p:cNvPr id="23" name="Rectangle 22"/>
          <p:cNvSpPr/>
          <p:nvPr/>
        </p:nvSpPr>
        <p:spPr>
          <a:xfrm>
            <a:off x="5580112" y="2060848"/>
            <a:ext cx="576064" cy="109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t>Campus </a:t>
            </a:r>
            <a:r>
              <a:rPr lang="en-US" sz="1200" dirty="0" err="1" smtClean="0"/>
              <a:t>BackBone</a:t>
            </a:r>
            <a:endParaRPr lang="en-GB" sz="1200" dirty="0"/>
          </a:p>
        </p:txBody>
      </p:sp>
      <p:cxnSp>
        <p:nvCxnSpPr>
          <p:cNvPr id="20" name="Straight Connector 19"/>
          <p:cNvCxnSpPr>
            <a:stCxn id="21" idx="3"/>
            <a:endCxn id="1031" idx="0"/>
          </p:cNvCxnSpPr>
          <p:nvPr/>
        </p:nvCxnSpPr>
        <p:spPr>
          <a:xfrm>
            <a:off x="4489407" y="3332586"/>
            <a:ext cx="1891306" cy="987896"/>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pic>
        <p:nvPicPr>
          <p:cNvPr id="1031" name="Picture 7" descr="http://www.bioquant.uni-heidelberg.de/fileadmin/templates/corporate/pics/BioQuant_Logo_RGB_1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320482"/>
            <a:ext cx="1313170" cy="85613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023295" y="3672645"/>
            <a:ext cx="700833" cy="307777"/>
          </a:xfrm>
          <a:prstGeom prst="rect">
            <a:avLst/>
          </a:prstGeom>
          <a:noFill/>
        </p:spPr>
        <p:txBody>
          <a:bodyPr wrap="none" rtlCol="0">
            <a:spAutoFit/>
          </a:bodyPr>
          <a:lstStyle/>
          <a:p>
            <a:r>
              <a:rPr lang="en-US" sz="1400" dirty="0" smtClean="0"/>
              <a:t>100 GE</a:t>
            </a:r>
            <a:endParaRPr lang="en-GB" sz="1400" dirty="0"/>
          </a:p>
        </p:txBody>
      </p:sp>
      <p:cxnSp>
        <p:nvCxnSpPr>
          <p:cNvPr id="27" name="Straight Connector 26"/>
          <p:cNvCxnSpPr>
            <a:stCxn id="23" idx="3"/>
            <a:endCxn id="5" idx="0"/>
          </p:cNvCxnSpPr>
          <p:nvPr/>
        </p:nvCxnSpPr>
        <p:spPr>
          <a:xfrm>
            <a:off x="6156176" y="2609019"/>
            <a:ext cx="725690" cy="723567"/>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9" descr="HLRS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024060"/>
            <a:ext cx="2114550" cy="66675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a:stCxn id="23" idx="3"/>
            <a:endCxn id="1033" idx="1"/>
          </p:cNvCxnSpPr>
          <p:nvPr/>
        </p:nvCxnSpPr>
        <p:spPr>
          <a:xfrm flipV="1">
            <a:off x="6156176" y="2357436"/>
            <a:ext cx="720080" cy="2515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a:stCxn id="23" idx="1"/>
            <a:endCxn id="21" idx="3"/>
          </p:cNvCxnSpPr>
          <p:nvPr/>
        </p:nvCxnSpPr>
        <p:spPr>
          <a:xfrm flipH="1">
            <a:off x="4489407" y="2609019"/>
            <a:ext cx="1090705" cy="72356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22778" y="2329135"/>
            <a:ext cx="609462" cy="307777"/>
          </a:xfrm>
          <a:prstGeom prst="rect">
            <a:avLst/>
          </a:prstGeom>
          <a:noFill/>
        </p:spPr>
        <p:txBody>
          <a:bodyPr wrap="none" rtlCol="0">
            <a:spAutoFit/>
          </a:bodyPr>
          <a:lstStyle/>
          <a:p>
            <a:r>
              <a:rPr lang="en-US" sz="1400" dirty="0" smtClean="0"/>
              <a:t>40 GE</a:t>
            </a:r>
            <a:endParaRPr lang="en-GB" sz="1400" dirty="0"/>
          </a:p>
        </p:txBody>
      </p:sp>
      <p:cxnSp>
        <p:nvCxnSpPr>
          <p:cNvPr id="1029" name="Straight Connector 1028"/>
          <p:cNvCxnSpPr>
            <a:stCxn id="9" idx="3"/>
            <a:endCxn id="13" idx="1"/>
          </p:cNvCxnSpPr>
          <p:nvPr/>
        </p:nvCxnSpPr>
        <p:spPr>
          <a:xfrm flipV="1">
            <a:off x="1498525" y="6049181"/>
            <a:ext cx="1921347" cy="740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034" name="Picture 10" descr="C:\Users\jvw\Documents\SCC_and_KIT_Materials\Pics for talks\GridKa logos\logo_gridka_rgb_sm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2658" y="5741206"/>
            <a:ext cx="1036637" cy="615950"/>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Connector 1031"/>
          <p:cNvCxnSpPr>
            <a:stCxn id="13" idx="3"/>
            <a:endCxn id="1034" idx="1"/>
          </p:cNvCxnSpPr>
          <p:nvPr/>
        </p:nvCxnSpPr>
        <p:spPr>
          <a:xfrm>
            <a:off x="3995936" y="6049181"/>
            <a:ext cx="866722"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Cloud"/>
          <p:cNvSpPr>
            <a:spLocks noChangeAspect="1" noEditPoints="1" noChangeArrowheads="1"/>
          </p:cNvSpPr>
          <p:nvPr/>
        </p:nvSpPr>
        <p:spPr bwMode="auto">
          <a:xfrm>
            <a:off x="7037298" y="5682341"/>
            <a:ext cx="1808568" cy="6989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dirty="0" smtClean="0"/>
              <a:t>WLCG</a:t>
            </a:r>
            <a:endParaRPr lang="en-GB" dirty="0"/>
          </a:p>
        </p:txBody>
      </p:sp>
      <p:cxnSp>
        <p:nvCxnSpPr>
          <p:cNvPr id="1036" name="Straight Connector 1035"/>
          <p:cNvCxnSpPr>
            <a:stCxn id="1034" idx="3"/>
            <a:endCxn id="45" idx="0"/>
          </p:cNvCxnSpPr>
          <p:nvPr/>
        </p:nvCxnSpPr>
        <p:spPr>
          <a:xfrm flipV="1">
            <a:off x="5899295" y="6031835"/>
            <a:ext cx="1143613" cy="17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a:stCxn id="1028" idx="1"/>
          </p:cNvCxnSpPr>
          <p:nvPr/>
        </p:nvCxnSpPr>
        <p:spPr>
          <a:xfrm flipH="1">
            <a:off x="467544" y="2228478"/>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a:off x="457200" y="2228478"/>
            <a:ext cx="0" cy="38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a:stCxn id="1027" idx="1"/>
          </p:cNvCxnSpPr>
          <p:nvPr/>
        </p:nvCxnSpPr>
        <p:spPr>
          <a:xfrm flipH="1">
            <a:off x="467544" y="3327078"/>
            <a:ext cx="354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p:cNvCxnSpPr>
            <a:stCxn id="7" idx="1"/>
          </p:cNvCxnSpPr>
          <p:nvPr/>
        </p:nvCxnSpPr>
        <p:spPr>
          <a:xfrm flipH="1">
            <a:off x="467544" y="4263182"/>
            <a:ext cx="354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a:stCxn id="8" idx="1"/>
          </p:cNvCxnSpPr>
          <p:nvPr/>
        </p:nvCxnSpPr>
        <p:spPr>
          <a:xfrm flipH="1">
            <a:off x="467544" y="5199286"/>
            <a:ext cx="354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a:stCxn id="9" idx="1"/>
          </p:cNvCxnSpPr>
          <p:nvPr/>
        </p:nvCxnSpPr>
        <p:spPr>
          <a:xfrm flipH="1" flipV="1">
            <a:off x="467544" y="6112516"/>
            <a:ext cx="354706" cy="10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1" name="Flowchart: Magnetic Disk 1050"/>
          <p:cNvSpPr/>
          <p:nvPr/>
        </p:nvSpPr>
        <p:spPr>
          <a:xfrm>
            <a:off x="2123728" y="1137764"/>
            <a:ext cx="1008112" cy="6598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LSDF/</a:t>
            </a:r>
            <a:r>
              <a:rPr lang="en-US" sz="1400" dirty="0" err="1" smtClean="0"/>
              <a:t>hgf</a:t>
            </a:r>
            <a:endParaRPr lang="en-US" sz="1400" dirty="0" smtClean="0"/>
          </a:p>
          <a:p>
            <a:pPr algn="ctr"/>
            <a:r>
              <a:rPr lang="en-US" sz="1400" dirty="0" smtClean="0"/>
              <a:t>GPFS</a:t>
            </a:r>
            <a:endParaRPr lang="en-GB" sz="1400" dirty="0"/>
          </a:p>
        </p:txBody>
      </p:sp>
      <p:sp>
        <p:nvSpPr>
          <p:cNvPr id="63" name="Flowchart: Magnetic Disk 62"/>
          <p:cNvSpPr/>
          <p:nvPr/>
        </p:nvSpPr>
        <p:spPr>
          <a:xfrm>
            <a:off x="4427984" y="1137764"/>
            <a:ext cx="1008112" cy="6598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LSDF/</a:t>
            </a:r>
            <a:r>
              <a:rPr lang="en-US" sz="1400" dirty="0" err="1" smtClean="0"/>
              <a:t>bw</a:t>
            </a:r>
            <a:endParaRPr lang="en-US" sz="1400" dirty="0" smtClean="0"/>
          </a:p>
          <a:p>
            <a:pPr algn="ctr"/>
            <a:r>
              <a:rPr lang="en-US" sz="1400" dirty="0" smtClean="0"/>
              <a:t>SONAS</a:t>
            </a:r>
          </a:p>
        </p:txBody>
      </p:sp>
      <p:sp>
        <p:nvSpPr>
          <p:cNvPr id="64" name="TextBox 63"/>
          <p:cNvSpPr txBox="1"/>
          <p:nvPr/>
        </p:nvSpPr>
        <p:spPr>
          <a:xfrm>
            <a:off x="6881866" y="4507944"/>
            <a:ext cx="402674" cy="307777"/>
          </a:xfrm>
          <a:prstGeom prst="rect">
            <a:avLst/>
          </a:prstGeom>
          <a:noFill/>
        </p:spPr>
        <p:txBody>
          <a:bodyPr wrap="none" rtlCol="0">
            <a:spAutoFit/>
          </a:bodyPr>
          <a:lstStyle/>
          <a:p>
            <a:r>
              <a:rPr lang="en-US" sz="1400" dirty="0" smtClean="0"/>
              <a:t>BQ</a:t>
            </a:r>
            <a:endParaRPr lang="en-GB" sz="1400" dirty="0"/>
          </a:p>
        </p:txBody>
      </p:sp>
      <p:sp>
        <p:nvSpPr>
          <p:cNvPr id="65" name="Flowchart: Magnetic Disk 64"/>
          <p:cNvSpPr/>
          <p:nvPr/>
        </p:nvSpPr>
        <p:spPr>
          <a:xfrm>
            <a:off x="3275856" y="1137764"/>
            <a:ext cx="1008112" cy="6598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LSDF/</a:t>
            </a:r>
            <a:r>
              <a:rPr lang="en-US" sz="1400" dirty="0" err="1" smtClean="0"/>
              <a:t>hgf</a:t>
            </a:r>
            <a:endParaRPr lang="en-US" sz="1400" dirty="0" smtClean="0"/>
          </a:p>
          <a:p>
            <a:pPr algn="ctr"/>
            <a:r>
              <a:rPr lang="en-US" sz="1400" dirty="0" smtClean="0"/>
              <a:t>SONAS</a:t>
            </a:r>
          </a:p>
        </p:txBody>
      </p:sp>
      <p:cxnSp>
        <p:nvCxnSpPr>
          <p:cNvPr id="1053" name="Straight Connector 1052"/>
          <p:cNvCxnSpPr>
            <a:stCxn id="1051" idx="3"/>
            <a:endCxn id="12" idx="0"/>
          </p:cNvCxnSpPr>
          <p:nvPr/>
        </p:nvCxnSpPr>
        <p:spPr>
          <a:xfrm>
            <a:off x="2627784" y="1797596"/>
            <a:ext cx="1008112" cy="986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a:stCxn id="65" idx="3"/>
            <a:endCxn id="12" idx="0"/>
          </p:cNvCxnSpPr>
          <p:nvPr/>
        </p:nvCxnSpPr>
        <p:spPr>
          <a:xfrm flipH="1">
            <a:off x="3635896" y="1797596"/>
            <a:ext cx="144016" cy="986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3" idx="3"/>
            <a:endCxn id="12" idx="0"/>
          </p:cNvCxnSpPr>
          <p:nvPr/>
        </p:nvCxnSpPr>
        <p:spPr>
          <a:xfrm flipH="1">
            <a:off x="3635896" y="1797596"/>
            <a:ext cx="1296144" cy="986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307968" y="2041706"/>
            <a:ext cx="859531" cy="307777"/>
          </a:xfrm>
          <a:prstGeom prst="rect">
            <a:avLst/>
          </a:prstGeom>
          <a:solidFill>
            <a:schemeClr val="bg1"/>
          </a:solidFill>
        </p:spPr>
        <p:txBody>
          <a:bodyPr wrap="none" rtlCol="0">
            <a:spAutoFit/>
          </a:bodyPr>
          <a:lstStyle/>
          <a:p>
            <a:r>
              <a:rPr lang="en-US" sz="1400" dirty="0"/>
              <a:t>8</a:t>
            </a:r>
            <a:r>
              <a:rPr lang="en-US" sz="1400" dirty="0" smtClean="0"/>
              <a:t> x 10 GE</a:t>
            </a:r>
            <a:endParaRPr lang="en-GB" sz="1400" dirty="0"/>
          </a:p>
        </p:txBody>
      </p:sp>
      <p:sp>
        <p:nvSpPr>
          <p:cNvPr id="39" name="TextBox 38"/>
          <p:cNvSpPr txBox="1"/>
          <p:nvPr/>
        </p:nvSpPr>
        <p:spPr>
          <a:xfrm>
            <a:off x="4000501" y="2257127"/>
            <a:ext cx="859531" cy="307777"/>
          </a:xfrm>
          <a:prstGeom prst="rect">
            <a:avLst/>
          </a:prstGeom>
          <a:solidFill>
            <a:schemeClr val="bg1"/>
          </a:solidFill>
        </p:spPr>
        <p:txBody>
          <a:bodyPr wrap="none" rtlCol="0">
            <a:spAutoFit/>
          </a:bodyPr>
          <a:lstStyle>
            <a:defPPr>
              <a:defRPr lang="en-US"/>
            </a:defPPr>
            <a:lvl1pPr>
              <a:defRPr sz="1400"/>
            </a:lvl1pPr>
          </a:lstStyle>
          <a:p>
            <a:r>
              <a:rPr lang="en-US" dirty="0"/>
              <a:t>3 x 10 GE</a:t>
            </a:r>
            <a:endParaRPr lang="en-GB" dirty="0"/>
          </a:p>
        </p:txBody>
      </p:sp>
      <p:sp>
        <p:nvSpPr>
          <p:cNvPr id="73" name="TextBox 72"/>
          <p:cNvSpPr txBox="1"/>
          <p:nvPr/>
        </p:nvSpPr>
        <p:spPr>
          <a:xfrm>
            <a:off x="1984277" y="3337247"/>
            <a:ext cx="859531" cy="307777"/>
          </a:xfrm>
          <a:prstGeom prst="rect">
            <a:avLst/>
          </a:prstGeom>
          <a:solidFill>
            <a:schemeClr val="bg1"/>
          </a:solidFill>
        </p:spPr>
        <p:txBody>
          <a:bodyPr wrap="none" rtlCol="0">
            <a:spAutoFit/>
          </a:bodyPr>
          <a:lstStyle>
            <a:defPPr>
              <a:defRPr lang="en-US"/>
            </a:defPPr>
            <a:lvl1pPr>
              <a:defRPr sz="1400"/>
            </a:lvl1pPr>
          </a:lstStyle>
          <a:p>
            <a:r>
              <a:rPr lang="en-US" dirty="0" smtClean="0"/>
              <a:t>4 </a:t>
            </a:r>
            <a:r>
              <a:rPr lang="en-US" dirty="0"/>
              <a:t>x 10 GE</a:t>
            </a:r>
            <a:endParaRPr lang="en-GB" dirty="0"/>
          </a:p>
        </p:txBody>
      </p:sp>
      <p:sp>
        <p:nvSpPr>
          <p:cNvPr id="34" name="TextBox 33"/>
          <p:cNvSpPr txBox="1"/>
          <p:nvPr/>
        </p:nvSpPr>
        <p:spPr>
          <a:xfrm>
            <a:off x="3016656" y="5556540"/>
            <a:ext cx="301686" cy="369332"/>
          </a:xfrm>
          <a:prstGeom prst="rect">
            <a:avLst/>
          </a:prstGeom>
          <a:noFill/>
        </p:spPr>
        <p:txBody>
          <a:bodyPr wrap="none" rtlCol="0">
            <a:spAutoFit/>
          </a:bodyPr>
          <a:lstStyle/>
          <a:p>
            <a:r>
              <a:rPr lang="en-US" dirty="0" smtClean="0">
                <a:solidFill>
                  <a:srgbClr val="FF0000"/>
                </a:solidFill>
              </a:rPr>
              <a:t>1</a:t>
            </a:r>
            <a:endParaRPr lang="en-GB" sz="1400" dirty="0" smtClean="0">
              <a:solidFill>
                <a:srgbClr val="FF0000"/>
              </a:solidFill>
            </a:endParaRPr>
          </a:p>
        </p:txBody>
      </p:sp>
      <p:sp>
        <p:nvSpPr>
          <p:cNvPr id="75" name="TextBox 74"/>
          <p:cNvSpPr txBox="1"/>
          <p:nvPr/>
        </p:nvSpPr>
        <p:spPr>
          <a:xfrm>
            <a:off x="3016656" y="539388"/>
            <a:ext cx="301686" cy="369332"/>
          </a:xfrm>
          <a:prstGeom prst="rect">
            <a:avLst/>
          </a:prstGeom>
          <a:noFill/>
        </p:spPr>
        <p:txBody>
          <a:bodyPr wrap="none" rtlCol="0">
            <a:spAutoFit/>
          </a:bodyPr>
          <a:lstStyle/>
          <a:p>
            <a:r>
              <a:rPr lang="en-US" dirty="0">
                <a:solidFill>
                  <a:srgbClr val="FF0000"/>
                </a:solidFill>
              </a:rPr>
              <a:t>2</a:t>
            </a:r>
            <a:endParaRPr lang="en-GB" sz="1400" dirty="0" smtClean="0">
              <a:solidFill>
                <a:srgbClr val="FF0000"/>
              </a:solidFill>
            </a:endParaRPr>
          </a:p>
        </p:txBody>
      </p:sp>
      <p:sp>
        <p:nvSpPr>
          <p:cNvPr id="76" name="TextBox 75"/>
          <p:cNvSpPr txBox="1"/>
          <p:nvPr/>
        </p:nvSpPr>
        <p:spPr>
          <a:xfrm>
            <a:off x="4781197" y="768432"/>
            <a:ext cx="301686" cy="369332"/>
          </a:xfrm>
          <a:prstGeom prst="rect">
            <a:avLst/>
          </a:prstGeom>
          <a:noFill/>
        </p:spPr>
        <p:txBody>
          <a:bodyPr wrap="none" rtlCol="0">
            <a:spAutoFit/>
          </a:bodyPr>
          <a:lstStyle/>
          <a:p>
            <a:r>
              <a:rPr lang="en-US" dirty="0" smtClean="0">
                <a:solidFill>
                  <a:srgbClr val="FF0000"/>
                </a:solidFill>
              </a:rPr>
              <a:t>3</a:t>
            </a:r>
            <a:endParaRPr lang="en-GB" sz="1400" dirty="0" smtClean="0">
              <a:solidFill>
                <a:srgbClr val="FF0000"/>
              </a:solidFill>
            </a:endParaRPr>
          </a:p>
        </p:txBody>
      </p:sp>
      <p:sp>
        <p:nvSpPr>
          <p:cNvPr id="35" name="Right Brace 34"/>
          <p:cNvSpPr/>
          <p:nvPr/>
        </p:nvSpPr>
        <p:spPr>
          <a:xfrm rot="16200000">
            <a:off x="2973063" y="671108"/>
            <a:ext cx="388872" cy="768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6892065" y="4143724"/>
            <a:ext cx="301686" cy="369332"/>
          </a:xfrm>
          <a:prstGeom prst="rect">
            <a:avLst/>
          </a:prstGeom>
          <a:noFill/>
        </p:spPr>
        <p:txBody>
          <a:bodyPr wrap="none" rtlCol="0">
            <a:spAutoFit/>
          </a:bodyPr>
          <a:lstStyle/>
          <a:p>
            <a:r>
              <a:rPr lang="en-US" dirty="0">
                <a:solidFill>
                  <a:srgbClr val="FF0000"/>
                </a:solidFill>
              </a:rPr>
              <a:t>4</a:t>
            </a:r>
            <a:endParaRPr lang="en-GB" sz="1400" dirty="0" smtClean="0">
              <a:solidFill>
                <a:srgbClr val="FF0000"/>
              </a:solidFill>
            </a:endParaRPr>
          </a:p>
        </p:txBody>
      </p:sp>
      <p:sp>
        <p:nvSpPr>
          <p:cNvPr id="79" name="TextBox 78"/>
          <p:cNvSpPr txBox="1"/>
          <p:nvPr/>
        </p:nvSpPr>
        <p:spPr>
          <a:xfrm>
            <a:off x="7629697" y="1706585"/>
            <a:ext cx="301686" cy="369332"/>
          </a:xfrm>
          <a:prstGeom prst="rect">
            <a:avLst/>
          </a:prstGeom>
          <a:noFill/>
        </p:spPr>
        <p:txBody>
          <a:bodyPr wrap="none" rtlCol="0">
            <a:spAutoFit/>
          </a:bodyPr>
          <a:lstStyle/>
          <a:p>
            <a:r>
              <a:rPr lang="en-US" dirty="0" smtClean="0">
                <a:solidFill>
                  <a:srgbClr val="FF0000"/>
                </a:solidFill>
              </a:rPr>
              <a:t>5</a:t>
            </a:r>
            <a:endParaRPr lang="en-GB" sz="1400" dirty="0" smtClean="0">
              <a:solidFill>
                <a:srgbClr val="FF0000"/>
              </a:solidFill>
            </a:endParaRPr>
          </a:p>
        </p:txBody>
      </p:sp>
      <p:cxnSp>
        <p:nvCxnSpPr>
          <p:cNvPr id="80" name="Straight Connector 79"/>
          <p:cNvCxnSpPr/>
          <p:nvPr/>
        </p:nvCxnSpPr>
        <p:spPr>
          <a:xfrm flipH="1">
            <a:off x="6156176" y="775980"/>
            <a:ext cx="1450746" cy="183303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84540" y="538807"/>
            <a:ext cx="938014" cy="307777"/>
          </a:xfrm>
          <a:prstGeom prst="rect">
            <a:avLst/>
          </a:prstGeom>
          <a:noFill/>
        </p:spPr>
        <p:txBody>
          <a:bodyPr wrap="none" rtlCol="0">
            <a:spAutoFit/>
          </a:bodyPr>
          <a:lstStyle/>
          <a:p>
            <a:r>
              <a:rPr lang="en-US" sz="1400" dirty="0" smtClean="0"/>
              <a:t>HPC at KIT</a:t>
            </a:r>
            <a:endParaRPr lang="en-GB" sz="1400" dirty="0" smtClean="0"/>
          </a:p>
        </p:txBody>
      </p:sp>
      <p:sp>
        <p:nvSpPr>
          <p:cNvPr id="83" name="TextBox 82"/>
          <p:cNvSpPr txBox="1"/>
          <p:nvPr/>
        </p:nvSpPr>
        <p:spPr>
          <a:xfrm>
            <a:off x="8229137" y="508030"/>
            <a:ext cx="301686" cy="369332"/>
          </a:xfrm>
          <a:prstGeom prst="rect">
            <a:avLst/>
          </a:prstGeom>
          <a:noFill/>
        </p:spPr>
        <p:txBody>
          <a:bodyPr wrap="none" rtlCol="0">
            <a:spAutoFit/>
          </a:bodyPr>
          <a:lstStyle/>
          <a:p>
            <a:r>
              <a:rPr lang="en-US" dirty="0">
                <a:solidFill>
                  <a:srgbClr val="FF0000"/>
                </a:solidFill>
              </a:rPr>
              <a:t>6</a:t>
            </a:r>
            <a:endParaRPr lang="en-GB" sz="1400" dirty="0" smtClean="0">
              <a:solidFill>
                <a:srgbClr val="FF0000"/>
              </a:solidFill>
            </a:endParaRPr>
          </a:p>
        </p:txBody>
      </p:sp>
      <p:sp>
        <p:nvSpPr>
          <p:cNvPr id="84" name="Title 1"/>
          <p:cNvSpPr txBox="1">
            <a:spLocks/>
          </p:cNvSpPr>
          <p:nvPr/>
        </p:nvSpPr>
        <p:spPr>
          <a:xfrm>
            <a:off x="457200" y="44624"/>
            <a:ext cx="8229600" cy="4634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en-US" sz="2400" dirty="0" smtClean="0"/>
              <a:t>Services</a:t>
            </a:r>
            <a:endParaRPr lang="en-US" sz="2400" dirty="0"/>
          </a:p>
        </p:txBody>
      </p:sp>
      <p:sp>
        <p:nvSpPr>
          <p:cNvPr id="4" name="Rectangle 3"/>
          <p:cNvSpPr/>
          <p:nvPr/>
        </p:nvSpPr>
        <p:spPr>
          <a:xfrm>
            <a:off x="251520" y="846584"/>
            <a:ext cx="1584176" cy="58227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0187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HPSS Houston visit 9 June 2014</a:t>
            </a:r>
            <a:endParaRPr lang="de-DE"/>
          </a:p>
        </p:txBody>
      </p:sp>
      <p:sp>
        <p:nvSpPr>
          <p:cNvPr id="5" name="Title 4"/>
          <p:cNvSpPr>
            <a:spLocks noGrp="1"/>
          </p:cNvSpPr>
          <p:nvPr>
            <p:ph type="title"/>
          </p:nvPr>
        </p:nvSpPr>
        <p:spPr>
          <a:xfrm>
            <a:off x="390525" y="418753"/>
            <a:ext cx="6911975" cy="561975"/>
          </a:xfrm>
        </p:spPr>
        <p:txBody>
          <a:bodyPr/>
          <a:lstStyle/>
          <a:p>
            <a:r>
              <a:rPr lang="en-US" dirty="0" smtClean="0"/>
              <a:t>Update to Growth plans 2014 </a:t>
            </a:r>
            <a:r>
              <a:rPr lang="en-US" dirty="0" smtClean="0"/>
              <a:t>– 2016</a:t>
            </a:r>
            <a:br>
              <a:rPr lang="en-US" dirty="0" smtClean="0"/>
            </a:br>
            <a:r>
              <a:rPr lang="en-US" dirty="0" smtClean="0"/>
              <a:t>Preliminary. Not valid until 1.8.2014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01755093"/>
              </p:ext>
            </p:extLst>
          </p:nvPr>
        </p:nvGraphicFramePr>
        <p:xfrm>
          <a:off x="323530" y="1412776"/>
          <a:ext cx="8592612" cy="3114040"/>
        </p:xfrm>
        <a:graphic>
          <a:graphicData uri="http://schemas.openxmlformats.org/drawingml/2006/table">
            <a:tbl>
              <a:tblPr firstRow="1" bandRow="1">
                <a:tableStyleId>{5C22544A-7EE6-4342-B048-85BDC9FD1C3A}</a:tableStyleId>
              </a:tblPr>
              <a:tblGrid>
                <a:gridCol w="2016222"/>
                <a:gridCol w="720080"/>
                <a:gridCol w="1296144"/>
                <a:gridCol w="864096"/>
                <a:gridCol w="792088"/>
                <a:gridCol w="2903982"/>
              </a:tblGrid>
              <a:tr h="370840">
                <a:tc>
                  <a:txBody>
                    <a:bodyPr/>
                    <a:lstStyle/>
                    <a:p>
                      <a:r>
                        <a:rPr lang="en-US" sz="1400" dirty="0" smtClean="0"/>
                        <a:t>Project</a:t>
                      </a:r>
                      <a:endParaRPr lang="en-GB" sz="1400" dirty="0"/>
                    </a:p>
                  </a:txBody>
                  <a:tcPr/>
                </a:tc>
                <a:tc>
                  <a:txBody>
                    <a:bodyPr/>
                    <a:lstStyle/>
                    <a:p>
                      <a:r>
                        <a:rPr lang="en-US" sz="1400" dirty="0" smtClean="0"/>
                        <a:t>Size</a:t>
                      </a:r>
                    </a:p>
                    <a:p>
                      <a:r>
                        <a:rPr lang="en-US" sz="1400" dirty="0" smtClean="0"/>
                        <a:t>PB</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File Size Range</a:t>
                      </a:r>
                      <a:endParaRPr lang="en-GB" sz="1400" dirty="0" smtClean="0"/>
                    </a:p>
                  </a:txBody>
                  <a:tcPr/>
                </a:tc>
                <a:tc>
                  <a:txBody>
                    <a:bodyPr/>
                    <a:lstStyle/>
                    <a:p>
                      <a:r>
                        <a:rPr lang="en-US" sz="1400" dirty="0" smtClean="0"/>
                        <a:t>Growth</a:t>
                      </a:r>
                    </a:p>
                    <a:p>
                      <a:r>
                        <a:rPr lang="en-US" sz="1400" dirty="0" smtClean="0"/>
                        <a:t>PB/a</a:t>
                      </a:r>
                      <a:endParaRPr lang="en-GB"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Client</a:t>
                      </a:r>
                      <a:endParaRPr lang="en-GB"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Comment</a:t>
                      </a:r>
                      <a:endParaRPr lang="en-GB" sz="1400" dirty="0" smtClean="0"/>
                    </a:p>
                  </a:txBody>
                  <a:tcPr/>
                </a:tc>
              </a:tr>
              <a:tr h="370840">
                <a:tc>
                  <a:txBody>
                    <a:bodyPr/>
                    <a:lstStyle/>
                    <a:p>
                      <a:r>
                        <a:rPr lang="en-US" sz="1600" dirty="0" smtClean="0"/>
                        <a:t>HLRS</a:t>
                      </a:r>
                      <a:endParaRPr lang="en-GB" sz="1600" dirty="0"/>
                    </a:p>
                  </a:txBody>
                  <a:tcPr/>
                </a:tc>
                <a:tc>
                  <a:txBody>
                    <a:bodyPr/>
                    <a:lstStyle/>
                    <a:p>
                      <a:r>
                        <a:rPr lang="en-US" dirty="0" smtClean="0"/>
                        <a:t>1</a:t>
                      </a:r>
                      <a:endParaRPr lang="en-GB" dirty="0"/>
                    </a:p>
                  </a:txBody>
                  <a:tcPr/>
                </a:tc>
                <a:tc>
                  <a:txBody>
                    <a:bodyPr/>
                    <a:lstStyle/>
                    <a:p>
                      <a:r>
                        <a:rPr lang="en-US" dirty="0" smtClean="0"/>
                        <a:t>&gt; 2</a:t>
                      </a:r>
                      <a:r>
                        <a:rPr lang="en-US" baseline="0" dirty="0" smtClean="0"/>
                        <a:t> GB</a:t>
                      </a:r>
                      <a:endParaRPr lang="en-GB" dirty="0"/>
                    </a:p>
                  </a:txBody>
                  <a:tcPr/>
                </a:tc>
                <a:tc>
                  <a:txBody>
                    <a:bodyPr/>
                    <a:lstStyle/>
                    <a:p>
                      <a:r>
                        <a:rPr lang="en-US" dirty="0" smtClean="0"/>
                        <a:t>1</a:t>
                      </a:r>
                      <a:endParaRPr lang="en-GB" dirty="0"/>
                    </a:p>
                  </a:txBody>
                  <a:tcPr/>
                </a:tc>
                <a:tc>
                  <a:txBody>
                    <a:bodyPr/>
                    <a:lstStyle/>
                    <a:p>
                      <a:r>
                        <a:rPr lang="en-US" dirty="0" err="1" smtClean="0"/>
                        <a:t>scp</a:t>
                      </a:r>
                      <a:endParaRPr lang="en-GB" dirty="0"/>
                    </a:p>
                  </a:txBody>
                  <a:tcPr/>
                </a:tc>
                <a:tc>
                  <a:txBody>
                    <a:bodyPr/>
                    <a:lstStyle/>
                    <a:p>
                      <a:r>
                        <a:rPr lang="en-US" dirty="0" smtClean="0"/>
                        <a:t>can</a:t>
                      </a:r>
                      <a:r>
                        <a:rPr lang="en-US" baseline="0" dirty="0" smtClean="0"/>
                        <a:t> use TAR</a:t>
                      </a:r>
                      <a:endParaRPr lang="en-GB" dirty="0"/>
                    </a:p>
                  </a:txBody>
                  <a:tcPr/>
                </a:tc>
              </a:tr>
              <a:tr h="370840">
                <a:tc>
                  <a:txBody>
                    <a:bodyPr/>
                    <a:lstStyle/>
                    <a:p>
                      <a:r>
                        <a:rPr lang="en-US" sz="1600" dirty="0" smtClean="0"/>
                        <a:t>GridKa</a:t>
                      </a:r>
                      <a:endParaRPr lang="en-GB" sz="1600" dirty="0"/>
                    </a:p>
                  </a:txBody>
                  <a:tcPr/>
                </a:tc>
                <a:tc>
                  <a:txBody>
                    <a:bodyPr/>
                    <a:lstStyle/>
                    <a:p>
                      <a:r>
                        <a:rPr lang="en-US" dirty="0" smtClean="0"/>
                        <a:t>12</a:t>
                      </a:r>
                      <a:endParaRPr lang="en-GB" dirty="0"/>
                    </a:p>
                  </a:txBody>
                  <a:tcPr/>
                </a:tc>
                <a:tc>
                  <a:txBody>
                    <a:bodyPr/>
                    <a:lstStyle/>
                    <a:p>
                      <a:r>
                        <a:rPr lang="en-US" dirty="0" smtClean="0"/>
                        <a:t>&gt; 2 GB</a:t>
                      </a:r>
                      <a:endParaRPr lang="en-GB" dirty="0"/>
                    </a:p>
                  </a:txBody>
                  <a:tcPr/>
                </a:tc>
                <a:tc>
                  <a:txBody>
                    <a:bodyPr/>
                    <a:lstStyle/>
                    <a:p>
                      <a:r>
                        <a:rPr lang="en-US" dirty="0" smtClean="0"/>
                        <a:t>2</a:t>
                      </a:r>
                      <a:endParaRPr lang="en-GB" dirty="0"/>
                    </a:p>
                  </a:txBody>
                  <a:tcPr/>
                </a:tc>
                <a:tc>
                  <a:txBody>
                    <a:bodyPr/>
                    <a:lstStyle/>
                    <a:p>
                      <a:r>
                        <a:rPr lang="en-US" dirty="0" smtClean="0"/>
                        <a:t>API</a:t>
                      </a:r>
                      <a:endParaRPr lang="en-GB" dirty="0"/>
                    </a:p>
                  </a:txBody>
                  <a:tcPr/>
                </a:tc>
                <a:tc>
                  <a:txBody>
                    <a:bodyPr/>
                    <a:lstStyle/>
                    <a:p>
                      <a:r>
                        <a:rPr lang="en-US" dirty="0" smtClean="0"/>
                        <a:t>need queuing</a:t>
                      </a:r>
                      <a:endParaRPr lang="en-GB" dirty="0"/>
                    </a:p>
                  </a:txBody>
                  <a:tcPr/>
                </a:tc>
              </a:tr>
              <a:tr h="370840">
                <a:tc>
                  <a:txBody>
                    <a:bodyPr/>
                    <a:lstStyle/>
                    <a:p>
                      <a:r>
                        <a:rPr lang="en-US" sz="1600" dirty="0" smtClean="0"/>
                        <a:t>LSDF-DIS (=HGF)</a:t>
                      </a:r>
                      <a:endParaRPr lang="en-GB" sz="1600" dirty="0"/>
                    </a:p>
                  </a:txBody>
                  <a:tcPr/>
                </a:tc>
                <a:tc>
                  <a:txBody>
                    <a:bodyPr/>
                    <a:lstStyle/>
                    <a:p>
                      <a:r>
                        <a:rPr lang="en-US" dirty="0" smtClean="0"/>
                        <a:t>3</a:t>
                      </a:r>
                      <a:endParaRPr lang="en-GB" dirty="0"/>
                    </a:p>
                  </a:txBody>
                  <a:tcPr/>
                </a:tc>
                <a:tc>
                  <a:txBody>
                    <a:bodyPr/>
                    <a:lstStyle/>
                    <a:p>
                      <a:r>
                        <a:rPr lang="en-US" dirty="0" smtClean="0"/>
                        <a:t>&lt; 200 MB</a:t>
                      </a:r>
                      <a:endParaRPr lang="en-GB" dirty="0"/>
                    </a:p>
                  </a:txBody>
                  <a:tcPr/>
                </a:tc>
                <a:tc>
                  <a:txBody>
                    <a:bodyPr/>
                    <a:lstStyle/>
                    <a:p>
                      <a:r>
                        <a:rPr lang="en-US" dirty="0" smtClean="0"/>
                        <a:t>2</a:t>
                      </a:r>
                      <a:endParaRPr lang="en-GB" dirty="0"/>
                    </a:p>
                  </a:txBody>
                  <a:tcPr/>
                </a:tc>
                <a:tc>
                  <a:txBody>
                    <a:bodyPr/>
                    <a:lstStyle/>
                    <a:p>
                      <a:r>
                        <a:rPr lang="en-US" dirty="0" err="1" smtClean="0"/>
                        <a:t>gFTP</a:t>
                      </a:r>
                      <a:endParaRPr lang="en-GB" dirty="0"/>
                    </a:p>
                  </a:txBody>
                  <a:tcPr/>
                </a:tc>
                <a:tc>
                  <a:txBody>
                    <a:bodyPr/>
                    <a:lstStyle/>
                    <a:p>
                      <a:r>
                        <a:rPr lang="en-US" dirty="0" smtClean="0"/>
                        <a:t>*)</a:t>
                      </a:r>
                      <a:endParaRPr lang="en-GB" dirty="0"/>
                    </a:p>
                  </a:txBody>
                  <a:tcPr/>
                </a:tc>
              </a:tr>
              <a:tr h="370840">
                <a:tc>
                  <a:txBody>
                    <a:bodyPr/>
                    <a:lstStyle/>
                    <a:p>
                      <a:r>
                        <a:rPr lang="en-US" sz="1600" dirty="0" smtClean="0"/>
                        <a:t>LSDF-Heidelberg</a:t>
                      </a:r>
                      <a:endParaRPr lang="en-GB" sz="1600" dirty="0"/>
                    </a:p>
                  </a:txBody>
                  <a:tcPr/>
                </a:tc>
                <a:tc>
                  <a:txBody>
                    <a:bodyPr/>
                    <a:lstStyle/>
                    <a:p>
                      <a:r>
                        <a:rPr lang="en-US" dirty="0" smtClean="0"/>
                        <a:t>4</a:t>
                      </a:r>
                      <a:endParaRPr lang="en-GB" dirty="0"/>
                    </a:p>
                  </a:txBody>
                  <a:tcPr/>
                </a:tc>
                <a:tc>
                  <a:txBody>
                    <a:bodyPr/>
                    <a:lstStyle/>
                    <a:p>
                      <a:r>
                        <a:rPr lang="en-US" dirty="0" smtClean="0"/>
                        <a:t>&lt;</a:t>
                      </a:r>
                      <a:r>
                        <a:rPr lang="en-US" baseline="0" dirty="0" smtClean="0"/>
                        <a:t> 200 MB</a:t>
                      </a:r>
                      <a:endParaRPr lang="en-GB" dirty="0"/>
                    </a:p>
                  </a:txBody>
                  <a:tcPr/>
                </a:tc>
                <a:tc>
                  <a:txBody>
                    <a:bodyPr/>
                    <a:lstStyle/>
                    <a:p>
                      <a:r>
                        <a:rPr lang="en-US" dirty="0" smtClean="0"/>
                        <a:t>1</a:t>
                      </a:r>
                      <a:endParaRPr lang="en-GB" dirty="0"/>
                    </a:p>
                  </a:txBody>
                  <a:tcPr/>
                </a:tc>
                <a:tc>
                  <a:txBody>
                    <a:bodyPr/>
                    <a:lstStyle/>
                    <a:p>
                      <a:r>
                        <a:rPr lang="en-US" dirty="0" err="1" smtClean="0"/>
                        <a:t>gFTP</a:t>
                      </a:r>
                      <a:endParaRPr lang="en-GB" dirty="0"/>
                    </a:p>
                  </a:txBody>
                  <a:tcPr/>
                </a:tc>
                <a:tc>
                  <a:txBody>
                    <a:bodyPr/>
                    <a:lstStyle/>
                    <a:p>
                      <a:r>
                        <a:rPr lang="en-US" dirty="0" smtClean="0"/>
                        <a:t>*)</a:t>
                      </a:r>
                      <a:endParaRPr lang="en-GB" dirty="0"/>
                    </a:p>
                  </a:txBody>
                  <a:tcPr/>
                </a:tc>
              </a:tr>
              <a:tr h="370840">
                <a:tc>
                  <a:txBody>
                    <a:bodyPr/>
                    <a:lstStyle/>
                    <a:p>
                      <a:r>
                        <a:rPr lang="en-US" sz="1600" dirty="0" smtClean="0"/>
                        <a:t>LSDF-EUDAT/HBP</a:t>
                      </a:r>
                      <a:endParaRPr lang="en-GB" sz="1600" dirty="0"/>
                    </a:p>
                  </a:txBody>
                  <a:tcPr/>
                </a:tc>
                <a:tc>
                  <a:txBody>
                    <a:bodyPr/>
                    <a:lstStyle/>
                    <a:p>
                      <a:r>
                        <a:rPr lang="en-US" dirty="0" smtClean="0"/>
                        <a:t>1.5</a:t>
                      </a:r>
                      <a:endParaRPr lang="en-GB" dirty="0"/>
                    </a:p>
                  </a:txBody>
                  <a:tcPr/>
                </a:tc>
                <a:tc>
                  <a:txBody>
                    <a:bodyPr/>
                    <a:lstStyle/>
                    <a:p>
                      <a:r>
                        <a:rPr lang="en-US" dirty="0" smtClean="0"/>
                        <a:t>&lt;</a:t>
                      </a:r>
                      <a:r>
                        <a:rPr lang="en-US" baseline="0" dirty="0" smtClean="0"/>
                        <a:t> 200 MB</a:t>
                      </a:r>
                      <a:endParaRPr lang="en-GB" dirty="0"/>
                    </a:p>
                  </a:txBody>
                  <a:tcPr/>
                </a:tc>
                <a:tc>
                  <a:txBody>
                    <a:bodyPr/>
                    <a:lstStyle/>
                    <a:p>
                      <a:r>
                        <a:rPr lang="en-US" dirty="0" smtClean="0"/>
                        <a:t>0.5</a:t>
                      </a:r>
                      <a:endParaRPr lang="en-GB" dirty="0"/>
                    </a:p>
                  </a:txBody>
                  <a:tcPr/>
                </a:tc>
                <a:tc>
                  <a:txBody>
                    <a:bodyPr/>
                    <a:lstStyle/>
                    <a:p>
                      <a:r>
                        <a:rPr lang="en-US" dirty="0" smtClean="0"/>
                        <a:t>API</a:t>
                      </a:r>
                      <a:endParaRPr lang="en-GB" dirty="0"/>
                    </a:p>
                  </a:txBody>
                  <a:tcPr/>
                </a:tc>
                <a:tc>
                  <a:txBody>
                    <a:bodyPr/>
                    <a:lstStyle/>
                    <a:p>
                      <a:r>
                        <a:rPr lang="en-US" dirty="0" smtClean="0"/>
                        <a:t>Object Storage</a:t>
                      </a:r>
                      <a:endParaRPr lang="en-GB" dirty="0"/>
                    </a:p>
                  </a:txBody>
                  <a:tcPr/>
                </a:tc>
              </a:tr>
              <a:tr h="370840">
                <a:tc>
                  <a:txBody>
                    <a:bodyPr/>
                    <a:lstStyle/>
                    <a:p>
                      <a:r>
                        <a:rPr lang="en-US" sz="1600" dirty="0" smtClean="0"/>
                        <a:t>LSDF-State</a:t>
                      </a:r>
                      <a:r>
                        <a:rPr lang="en-US" sz="1600" baseline="0" dirty="0" smtClean="0"/>
                        <a:t> BW</a:t>
                      </a:r>
                      <a:endParaRPr lang="en-GB" sz="1600" dirty="0"/>
                    </a:p>
                  </a:txBody>
                  <a:tcPr/>
                </a:tc>
                <a:tc>
                  <a:txBody>
                    <a:bodyPr/>
                    <a:lstStyle/>
                    <a:p>
                      <a:r>
                        <a:rPr lang="en-US" dirty="0" smtClean="0"/>
                        <a:t>0.5</a:t>
                      </a:r>
                      <a:endParaRPr lang="en-GB" dirty="0"/>
                    </a:p>
                  </a:txBody>
                  <a:tcPr/>
                </a:tc>
                <a:tc>
                  <a:txBody>
                    <a:bodyPr/>
                    <a:lstStyle/>
                    <a:p>
                      <a:r>
                        <a:rPr lang="en-US" dirty="0" smtClean="0"/>
                        <a:t>&lt;</a:t>
                      </a:r>
                      <a:r>
                        <a:rPr lang="en-US" baseline="0" dirty="0" smtClean="0"/>
                        <a:t> 200 MB</a:t>
                      </a:r>
                      <a:endParaRPr lang="en-GB" dirty="0"/>
                    </a:p>
                  </a:txBody>
                  <a:tcPr/>
                </a:tc>
                <a:tc>
                  <a:txBody>
                    <a:bodyPr/>
                    <a:lstStyle/>
                    <a:p>
                      <a:r>
                        <a:rPr lang="en-US" dirty="0" smtClean="0"/>
                        <a:t>0.5</a:t>
                      </a:r>
                      <a:endParaRPr lang="en-GB" dirty="0"/>
                    </a:p>
                  </a:txBody>
                  <a:tcPr/>
                </a:tc>
                <a:tc>
                  <a:txBody>
                    <a:bodyPr/>
                    <a:lstStyle/>
                    <a:p>
                      <a:r>
                        <a:rPr lang="en-US" dirty="0" smtClean="0"/>
                        <a:t>GHI</a:t>
                      </a:r>
                      <a:endParaRPr lang="en-GB" dirty="0"/>
                    </a:p>
                  </a:txBody>
                  <a:tcPr/>
                </a:tc>
                <a:tc>
                  <a:txBody>
                    <a:bodyPr/>
                    <a:lstStyle/>
                    <a:p>
                      <a:r>
                        <a:rPr lang="en-US" dirty="0" smtClean="0"/>
                        <a:t>SONAS/NAS</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KIT</a:t>
                      </a:r>
                      <a:r>
                        <a:rPr lang="en-US" sz="1600" baseline="0" dirty="0" smtClean="0"/>
                        <a:t> HPC</a:t>
                      </a:r>
                      <a:endParaRPr lang="en-GB" sz="1600" dirty="0" smtClean="0"/>
                    </a:p>
                  </a:txBody>
                  <a:tcPr/>
                </a:tc>
                <a:tc>
                  <a:txBody>
                    <a:bodyPr/>
                    <a:lstStyle/>
                    <a:p>
                      <a:r>
                        <a:rPr lang="en-US" dirty="0" smtClean="0"/>
                        <a:t>2</a:t>
                      </a:r>
                      <a:endParaRPr lang="en-GB" dirty="0"/>
                    </a:p>
                  </a:txBody>
                  <a:tcPr/>
                </a:tc>
                <a:tc>
                  <a:txBody>
                    <a:bodyPr/>
                    <a:lstStyle/>
                    <a:p>
                      <a:r>
                        <a:rPr lang="en-US" dirty="0" smtClean="0"/>
                        <a:t>&lt; 200 MB</a:t>
                      </a:r>
                      <a:endParaRPr lang="en-GB" dirty="0"/>
                    </a:p>
                  </a:txBody>
                  <a:tcPr/>
                </a:tc>
                <a:tc>
                  <a:txBody>
                    <a:bodyPr/>
                    <a:lstStyle/>
                    <a:p>
                      <a:r>
                        <a:rPr lang="en-US" dirty="0" smtClean="0"/>
                        <a:t>0.5</a:t>
                      </a:r>
                      <a:endParaRPr lang="en-GB" dirty="0"/>
                    </a:p>
                  </a:txBody>
                  <a:tcPr/>
                </a:tc>
                <a:tc>
                  <a:txBody>
                    <a:bodyPr/>
                    <a:lstStyle/>
                    <a:p>
                      <a:r>
                        <a:rPr lang="en-US" dirty="0" smtClean="0"/>
                        <a:t>API</a:t>
                      </a:r>
                      <a:endParaRPr lang="en-GB" dirty="0"/>
                    </a:p>
                  </a:txBody>
                  <a:tcPr/>
                </a:tc>
                <a:tc>
                  <a:txBody>
                    <a:bodyPr/>
                    <a:lstStyle/>
                    <a:p>
                      <a:r>
                        <a:rPr lang="en-US" dirty="0" err="1" smtClean="0"/>
                        <a:t>Lustre</a:t>
                      </a:r>
                      <a:r>
                        <a:rPr lang="en-US" baseline="0" dirty="0" smtClean="0"/>
                        <a:t> HSM</a:t>
                      </a:r>
                      <a:endParaRPr lang="en-GB" dirty="0"/>
                    </a:p>
                  </a:txBody>
                  <a:tcPr/>
                </a:tc>
              </a:tr>
            </a:tbl>
          </a:graphicData>
        </a:graphic>
      </p:graphicFrame>
      <p:sp>
        <p:nvSpPr>
          <p:cNvPr id="7" name="TextBox 6"/>
          <p:cNvSpPr txBox="1"/>
          <p:nvPr/>
        </p:nvSpPr>
        <p:spPr>
          <a:xfrm>
            <a:off x="432333" y="5454516"/>
            <a:ext cx="4903907" cy="369332"/>
          </a:xfrm>
          <a:prstGeom prst="rect">
            <a:avLst/>
          </a:prstGeom>
          <a:noFill/>
        </p:spPr>
        <p:txBody>
          <a:bodyPr wrap="none" rtlCol="0">
            <a:spAutoFit/>
          </a:bodyPr>
          <a:lstStyle/>
          <a:p>
            <a:r>
              <a:rPr lang="en-US" dirty="0" smtClean="0"/>
              <a:t>*) a web based upload tool is being developed</a:t>
            </a:r>
            <a:endParaRPr lang="en-GB" dirty="0"/>
          </a:p>
        </p:txBody>
      </p:sp>
    </p:spTree>
    <p:extLst>
      <p:ext uri="{BB962C8B-B14F-4D97-AF65-F5344CB8AC3E}">
        <p14:creationId xmlns:p14="http://schemas.microsoft.com/office/powerpoint/2010/main" val="110121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marL="514350" indent="-514350"/>
            <a:r>
              <a:rPr lang="en-US" sz="3200" smtClean="0"/>
              <a:t>HPSS Archive Project </a:t>
            </a:r>
            <a:r>
              <a:rPr lang="en-US" sz="3200" dirty="0" smtClean="0"/>
              <a:t>at KIT</a:t>
            </a:r>
            <a:endParaRPr lang="en-GB" sz="3200" dirty="0"/>
          </a:p>
        </p:txBody>
      </p:sp>
      <p:sp>
        <p:nvSpPr>
          <p:cNvPr id="3" name="Content Placeholder 2"/>
          <p:cNvSpPr>
            <a:spLocks noGrp="1"/>
          </p:cNvSpPr>
          <p:nvPr>
            <p:ph idx="1"/>
          </p:nvPr>
        </p:nvSpPr>
        <p:spPr>
          <a:xfrm>
            <a:off x="457200" y="1052736"/>
            <a:ext cx="8229600" cy="5073427"/>
          </a:xfrm>
        </p:spPr>
        <p:txBody>
          <a:bodyPr>
            <a:normAutofit fontScale="55000" lnSpcReduction="20000"/>
          </a:bodyPr>
          <a:lstStyle/>
          <a:p>
            <a:r>
              <a:rPr lang="en-US" dirty="0" smtClean="0"/>
              <a:t>Project start is 1.1.2014</a:t>
            </a:r>
          </a:p>
          <a:p>
            <a:pPr lvl="1"/>
            <a:r>
              <a:rPr lang="en-US" dirty="0" smtClean="0"/>
              <a:t>the HPSS project will not use the full installed capacity from the beginning. Instead project are added one after the other. Preparations for adding a KIT project to HPSS may run in parallel. Adding projects must be done the sooner the better. Hard deadlines are depicted below in the list of deliverables.</a:t>
            </a:r>
          </a:p>
          <a:p>
            <a:pPr lvl="1"/>
            <a:r>
              <a:rPr lang="en-US" dirty="0" smtClean="0"/>
              <a:t>we will add hardware (movers, cache space) as needed. </a:t>
            </a:r>
          </a:p>
          <a:p>
            <a:pPr lvl="1"/>
            <a:r>
              <a:rPr lang="en-US" dirty="0" smtClean="0"/>
              <a:t>Q3 and Q4 will be used to become familiar with the system, run tests, try out different clients and setups etc. KIT expects HPSS support when performing these trials. During Q4 the system will become production ready (KIT production readiness requires several formal steps to be taken)</a:t>
            </a:r>
          </a:p>
          <a:p>
            <a:r>
              <a:rPr lang="en-US" dirty="0" smtClean="0"/>
              <a:t>Deliverables (resource requirements are estimates that must be adapted ‘in situ’)</a:t>
            </a:r>
          </a:p>
          <a:p>
            <a:pPr lvl="1"/>
            <a:r>
              <a:rPr lang="en-US" dirty="0" smtClean="0"/>
              <a:t>HPSS (production and test) ready for use: 1.7.2014</a:t>
            </a:r>
          </a:p>
          <a:p>
            <a:pPr lvl="1"/>
            <a:r>
              <a:rPr lang="en-US" dirty="0" smtClean="0"/>
              <a:t>Accept and store data from HPSS at HLRS: 1.1.2015</a:t>
            </a:r>
          </a:p>
          <a:p>
            <a:pPr lvl="2"/>
            <a:r>
              <a:rPr lang="en-US" dirty="0" smtClean="0"/>
              <a:t>the exact requirements will be determined  the coming months.</a:t>
            </a:r>
          </a:p>
          <a:p>
            <a:pPr lvl="2"/>
            <a:r>
              <a:rPr lang="en-US" dirty="0" smtClean="0"/>
              <a:t>KIT and HLRS  will involve HPSS support for finding an optimal solution</a:t>
            </a:r>
          </a:p>
          <a:p>
            <a:pPr lvl="2"/>
            <a:r>
              <a:rPr lang="en-US" dirty="0" smtClean="0"/>
              <a:t>2 to 10 drives LTO5</a:t>
            </a:r>
          </a:p>
          <a:p>
            <a:pPr lvl="1"/>
            <a:r>
              <a:rPr lang="en-US" dirty="0" smtClean="0"/>
              <a:t>Archives for BQ: 1.2.2015</a:t>
            </a:r>
          </a:p>
          <a:p>
            <a:pPr lvl="2"/>
            <a:r>
              <a:rPr lang="en-US" dirty="0" smtClean="0"/>
              <a:t>2 to 10 drives LTO</a:t>
            </a:r>
            <a:endParaRPr lang="en-GB" dirty="0" smtClean="0"/>
          </a:p>
          <a:p>
            <a:pPr lvl="1"/>
            <a:r>
              <a:rPr lang="en-US" dirty="0" smtClean="0"/>
              <a:t>GHI on LSDF/</a:t>
            </a:r>
            <a:r>
              <a:rPr lang="en-US" dirty="0" err="1" smtClean="0"/>
              <a:t>hgf</a:t>
            </a:r>
            <a:r>
              <a:rPr lang="en-US" dirty="0" smtClean="0"/>
              <a:t>: 1.3.2015</a:t>
            </a:r>
          </a:p>
          <a:p>
            <a:pPr lvl="2"/>
            <a:r>
              <a:rPr lang="en-US" dirty="0" smtClean="0"/>
              <a:t>2 to 6 drives LTO</a:t>
            </a:r>
          </a:p>
          <a:p>
            <a:pPr lvl="1"/>
            <a:r>
              <a:rPr lang="en-US" dirty="0" smtClean="0"/>
              <a:t>Migration from GridKa to HPSS start: 1.6.2015</a:t>
            </a:r>
          </a:p>
          <a:p>
            <a:pPr lvl="2"/>
            <a:r>
              <a:rPr lang="en-US" dirty="0" smtClean="0"/>
              <a:t>10 – 15 drives LTO for migration</a:t>
            </a:r>
          </a:p>
          <a:p>
            <a:pPr lvl="2"/>
            <a:r>
              <a:rPr lang="en-US" dirty="0" smtClean="0"/>
              <a:t>20 – 50 drives for production workload</a:t>
            </a:r>
          </a:p>
        </p:txBody>
      </p:sp>
      <p:sp>
        <p:nvSpPr>
          <p:cNvPr id="4" name="Footer Placeholder 3"/>
          <p:cNvSpPr>
            <a:spLocks noGrp="1"/>
          </p:cNvSpPr>
          <p:nvPr>
            <p:ph type="ftr" sz="quarter" idx="11"/>
          </p:nvPr>
        </p:nvSpPr>
        <p:spPr/>
        <p:txBody>
          <a:bodyPr/>
          <a:lstStyle/>
          <a:p>
            <a:r>
              <a:rPr lang="en-US" smtClean="0"/>
              <a:t>HPSS Houston visit 9 June 2014</a:t>
            </a:r>
            <a:endParaRPr lang="en-GB"/>
          </a:p>
        </p:txBody>
      </p:sp>
    </p:spTree>
    <p:extLst>
      <p:ext uri="{BB962C8B-B14F-4D97-AF65-F5344CB8AC3E}">
        <p14:creationId xmlns:p14="http://schemas.microsoft.com/office/powerpoint/2010/main" val="2881705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HPSS discussion topics</a:t>
            </a:r>
            <a:endParaRPr lang="en-GB" dirty="0"/>
          </a:p>
        </p:txBody>
      </p:sp>
      <p:sp>
        <p:nvSpPr>
          <p:cNvPr id="5" name="Content Placeholder 4"/>
          <p:cNvSpPr>
            <a:spLocks noGrp="1"/>
          </p:cNvSpPr>
          <p:nvPr>
            <p:ph idx="1"/>
          </p:nvPr>
        </p:nvSpPr>
        <p:spPr/>
        <p:txBody>
          <a:bodyPr>
            <a:normAutofit fontScale="85000" lnSpcReduction="20000"/>
          </a:bodyPr>
          <a:lstStyle/>
          <a:p>
            <a:r>
              <a:rPr lang="en-US" dirty="0" smtClean="0"/>
              <a:t>GHI</a:t>
            </a:r>
          </a:p>
          <a:p>
            <a:r>
              <a:rPr lang="en-US" dirty="0" smtClean="0"/>
              <a:t>Tape in the </a:t>
            </a:r>
            <a:r>
              <a:rPr lang="en-US" dirty="0"/>
              <a:t>storage hierarchy </a:t>
            </a:r>
            <a:r>
              <a:rPr lang="en-US" dirty="0" smtClean="0"/>
              <a:t>adding storage </a:t>
            </a:r>
            <a:r>
              <a:rPr lang="en-US" dirty="0"/>
              <a:t>class </a:t>
            </a:r>
            <a:r>
              <a:rPr lang="en-US" dirty="0" smtClean="0"/>
              <a:t>memory</a:t>
            </a:r>
          </a:p>
          <a:p>
            <a:pPr lvl="1"/>
            <a:r>
              <a:rPr lang="en-US" dirty="0" smtClean="0"/>
              <a:t>combine </a:t>
            </a:r>
            <a:r>
              <a:rPr lang="en-US" dirty="0"/>
              <a:t>object oriented storage to tape</a:t>
            </a:r>
            <a:endParaRPr lang="en-US" dirty="0" smtClean="0"/>
          </a:p>
          <a:p>
            <a:r>
              <a:rPr lang="en-US" dirty="0" smtClean="0"/>
              <a:t>LTFS</a:t>
            </a:r>
          </a:p>
          <a:p>
            <a:pPr lvl="1"/>
            <a:r>
              <a:rPr lang="en-US" dirty="0" smtClean="0"/>
              <a:t>can this format be used for tape archives and replace the HPSS format</a:t>
            </a:r>
          </a:p>
          <a:p>
            <a:r>
              <a:rPr lang="en-US" dirty="0" smtClean="0"/>
              <a:t>Large Media</a:t>
            </a:r>
          </a:p>
          <a:p>
            <a:pPr lvl="1"/>
            <a:r>
              <a:rPr lang="en-US" dirty="0" smtClean="0"/>
              <a:t>how </a:t>
            </a:r>
            <a:r>
              <a:rPr lang="en-US" dirty="0"/>
              <a:t>to effectively handle &gt;&gt; 100 TB  </a:t>
            </a:r>
            <a:r>
              <a:rPr lang="en-US" dirty="0" smtClean="0"/>
              <a:t>media</a:t>
            </a:r>
          </a:p>
          <a:p>
            <a:r>
              <a:rPr lang="en-US" dirty="0" smtClean="0"/>
              <a:t>Queuing HPSS requests</a:t>
            </a:r>
          </a:p>
          <a:p>
            <a:pPr lvl="1"/>
            <a:r>
              <a:rPr lang="en-US" dirty="0" smtClean="0"/>
              <a:t>reading tape is 30% </a:t>
            </a:r>
            <a:r>
              <a:rPr lang="en-US" smtClean="0"/>
              <a:t>of TSM</a:t>
            </a:r>
            <a:endParaRPr lang="en-US" dirty="0" smtClean="0"/>
          </a:p>
          <a:p>
            <a:r>
              <a:rPr lang="en-US" dirty="0" smtClean="0"/>
              <a:t>Replacements (some of the) backups</a:t>
            </a:r>
          </a:p>
          <a:p>
            <a:pPr lvl="1"/>
            <a:r>
              <a:rPr lang="en-US" dirty="0" smtClean="0"/>
              <a:t>LSDF-DIS has 3000 TB</a:t>
            </a:r>
          </a:p>
          <a:p>
            <a:r>
              <a:rPr lang="en-US" dirty="0" smtClean="0"/>
              <a:t>Replacing TSM in GridKa</a:t>
            </a:r>
          </a:p>
          <a:p>
            <a:pPr lvl="1"/>
            <a:r>
              <a:rPr lang="en-US" dirty="0" smtClean="0"/>
              <a:t>connection </a:t>
            </a:r>
            <a:r>
              <a:rPr lang="en-US" dirty="0"/>
              <a:t>from dCache and </a:t>
            </a:r>
            <a:r>
              <a:rPr lang="en-US" dirty="0" err="1"/>
              <a:t>xrootd</a:t>
            </a:r>
            <a:r>
              <a:rPr lang="en-US" dirty="0"/>
              <a:t> to </a:t>
            </a:r>
            <a:r>
              <a:rPr lang="en-US" dirty="0" smtClean="0"/>
              <a:t>TSM</a:t>
            </a:r>
          </a:p>
          <a:p>
            <a:pPr lvl="1"/>
            <a:r>
              <a:rPr lang="en-US" dirty="0" smtClean="0"/>
              <a:t>2 </a:t>
            </a:r>
            <a:r>
              <a:rPr lang="en-US" dirty="0"/>
              <a:t>approaches to the </a:t>
            </a:r>
            <a:r>
              <a:rPr lang="en-US" dirty="0" smtClean="0"/>
              <a:t>solutions</a:t>
            </a:r>
            <a:r>
              <a:rPr lang="en-US" dirty="0"/>
              <a:t/>
            </a:r>
            <a:br>
              <a:rPr lang="en-US" dirty="0"/>
            </a:br>
            <a:r>
              <a:rPr lang="en-US" dirty="0"/>
              <a:t>via API or GHI (I'm striking VFS because I do not think that is a viable solution). </a:t>
            </a:r>
          </a:p>
          <a:p>
            <a:pPr lvl="1"/>
            <a:r>
              <a:rPr lang="en-US" dirty="0" err="1" smtClean="0"/>
              <a:t>infos</a:t>
            </a:r>
            <a:r>
              <a:rPr lang="en-US" dirty="0" smtClean="0"/>
              <a:t> </a:t>
            </a:r>
            <a:r>
              <a:rPr lang="en-US" dirty="0"/>
              <a:t>from </a:t>
            </a:r>
            <a:r>
              <a:rPr lang="en-US" dirty="0" smtClean="0"/>
              <a:t>IN2P3 </a:t>
            </a:r>
            <a:r>
              <a:rPr lang="en-US" dirty="0"/>
              <a:t>and BNL </a:t>
            </a:r>
            <a:r>
              <a:rPr lang="en-US" dirty="0" smtClean="0"/>
              <a:t>can </a:t>
            </a:r>
            <a:r>
              <a:rPr lang="en-US" dirty="0"/>
              <a:t>serve as </a:t>
            </a:r>
            <a:r>
              <a:rPr lang="en-US" dirty="0" smtClean="0"/>
              <a:t>template</a:t>
            </a:r>
            <a:endParaRPr lang="en-US" dirty="0"/>
          </a:p>
          <a:p>
            <a:pPr lvl="1"/>
            <a:r>
              <a:rPr lang="en-US" dirty="0" smtClean="0"/>
              <a:t>use FUSE?</a:t>
            </a:r>
          </a:p>
        </p:txBody>
      </p:sp>
      <p:sp>
        <p:nvSpPr>
          <p:cNvPr id="2" name="Footer Placeholder 1"/>
          <p:cNvSpPr>
            <a:spLocks noGrp="1"/>
          </p:cNvSpPr>
          <p:nvPr>
            <p:ph type="ftr" sz="quarter" idx="10"/>
          </p:nvPr>
        </p:nvSpPr>
        <p:spPr/>
        <p:txBody>
          <a:bodyPr/>
          <a:lstStyle/>
          <a:p>
            <a:r>
              <a:rPr lang="en-US" smtClean="0"/>
              <a:t>HPSS Houston visit 9 June 2014</a:t>
            </a:r>
            <a:endParaRPr lang="de-DE"/>
          </a:p>
        </p:txBody>
      </p:sp>
    </p:spTree>
    <p:extLst>
      <p:ext uri="{BB962C8B-B14F-4D97-AF65-F5344CB8AC3E}">
        <p14:creationId xmlns:p14="http://schemas.microsoft.com/office/powerpoint/2010/main" val="173446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 Scale Data</a:t>
            </a:r>
            <a:endParaRPr lang="en-GB" dirty="0"/>
          </a:p>
        </p:txBody>
      </p:sp>
      <p:sp>
        <p:nvSpPr>
          <p:cNvPr id="3" name="Content Placeholder 2"/>
          <p:cNvSpPr>
            <a:spLocks noGrp="1"/>
          </p:cNvSpPr>
          <p:nvPr>
            <p:ph idx="1"/>
          </p:nvPr>
        </p:nvSpPr>
        <p:spPr>
          <a:xfrm>
            <a:off x="392113" y="1076682"/>
            <a:ext cx="8356600" cy="5383688"/>
          </a:xfrm>
        </p:spPr>
        <p:txBody>
          <a:bodyPr>
            <a:normAutofit/>
          </a:bodyPr>
          <a:lstStyle/>
          <a:p>
            <a:r>
              <a:rPr lang="en-GB" sz="2000" b="1" dirty="0" smtClean="0"/>
              <a:t>GridKa – LHC Tier 1 centre  since 2002</a:t>
            </a:r>
          </a:p>
          <a:p>
            <a:pPr lvl="1"/>
            <a:r>
              <a:rPr lang="en-GB" sz="1800" dirty="0" smtClean="0"/>
              <a:t>Supporting all 4 LHC experiments</a:t>
            </a:r>
          </a:p>
          <a:p>
            <a:pPr lvl="1"/>
            <a:r>
              <a:rPr lang="en-GB" sz="1800" dirty="0" smtClean="0"/>
              <a:t>Currently 14 PB storage, 16000 cores, 10 Gb/s networking</a:t>
            </a:r>
          </a:p>
          <a:p>
            <a:pPr lvl="1"/>
            <a:r>
              <a:rPr lang="en-GB" sz="1800" dirty="0" smtClean="0"/>
              <a:t>Operations and software dedicated to physics off-line computing</a:t>
            </a:r>
          </a:p>
          <a:p>
            <a:pPr lvl="1"/>
            <a:r>
              <a:rPr lang="en-GB" sz="1800" dirty="0" smtClean="0"/>
              <a:t>Using </a:t>
            </a:r>
            <a:r>
              <a:rPr lang="en-GB" sz="1800" dirty="0" err="1" smtClean="0"/>
              <a:t>gLite</a:t>
            </a:r>
            <a:r>
              <a:rPr lang="en-GB" sz="1800" dirty="0" smtClean="0"/>
              <a:t> grid middleware</a:t>
            </a:r>
          </a:p>
          <a:p>
            <a:r>
              <a:rPr lang="en-GB" sz="2000" b="1" dirty="0" smtClean="0"/>
              <a:t>Large Scale Data Facility (LSDF) since 2009</a:t>
            </a:r>
          </a:p>
          <a:p>
            <a:pPr lvl="1"/>
            <a:r>
              <a:rPr lang="en-GB" sz="1800" dirty="0" smtClean="0"/>
              <a:t>Support for data intensive computing for (in principle) all</a:t>
            </a:r>
            <a:br>
              <a:rPr lang="en-GB" sz="1800" dirty="0" smtClean="0"/>
            </a:br>
            <a:r>
              <a:rPr lang="en-GB" sz="1800" dirty="0" smtClean="0"/>
              <a:t>sciences</a:t>
            </a:r>
          </a:p>
          <a:p>
            <a:pPr lvl="1"/>
            <a:r>
              <a:rPr lang="en-GB" sz="1800" dirty="0" smtClean="0"/>
              <a:t>Biology, Materials research, Climate research</a:t>
            </a:r>
          </a:p>
          <a:p>
            <a:pPr lvl="2"/>
            <a:r>
              <a:rPr lang="en-GB" sz="1600" dirty="0" smtClean="0"/>
              <a:t>Storage for Baden-Wuerttemberg</a:t>
            </a:r>
          </a:p>
          <a:p>
            <a:pPr lvl="1"/>
            <a:r>
              <a:rPr lang="en-GB" sz="1800" dirty="0" smtClean="0"/>
              <a:t>4.5 PB storage, 500 cores computing, 10 – 100 Gb/s networking</a:t>
            </a:r>
          </a:p>
          <a:p>
            <a:r>
              <a:rPr lang="en-GB" sz="2000" b="1" dirty="0" smtClean="0"/>
              <a:t>HPC for KIT and Baden-Wuerttemberg</a:t>
            </a:r>
          </a:p>
          <a:p>
            <a:pPr lvl="1"/>
            <a:r>
              <a:rPr lang="en-GB" sz="1600" dirty="0" smtClean="0"/>
              <a:t>3 HPC Systems ranging from 30 to 135 </a:t>
            </a:r>
            <a:r>
              <a:rPr lang="en-GB" sz="1600" dirty="0" err="1" smtClean="0"/>
              <a:t>Tflops</a:t>
            </a:r>
            <a:r>
              <a:rPr lang="en-GB" sz="1600" dirty="0" smtClean="0"/>
              <a:t>, 300 TB Storage</a:t>
            </a:r>
          </a:p>
        </p:txBody>
      </p:sp>
      <p:pic>
        <p:nvPicPr>
          <p:cNvPr id="5"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67872" y="1124744"/>
            <a:ext cx="1752600" cy="990600"/>
          </a:xfrm>
          <a:prstGeom prst="rect">
            <a:avLst/>
          </a:prstGeom>
          <a:noFill/>
          <a:ln w="9525">
            <a:noFill/>
            <a:round/>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1023689" y="5352628"/>
            <a:ext cx="7724775" cy="1028700"/>
          </a:xfrm>
          <a:prstGeom prst="rect">
            <a:avLst/>
          </a:prstGeom>
          <a:noFill/>
          <a:ln w="9525">
            <a:noFill/>
            <a:miter lim="800000"/>
            <a:headEnd/>
            <a:tailEnd/>
          </a:ln>
        </p:spPr>
      </p:pic>
      <p:sp>
        <p:nvSpPr>
          <p:cNvPr id="7" name="Rectangle 6"/>
          <p:cNvSpPr/>
          <p:nvPr/>
        </p:nvSpPr>
        <p:spPr>
          <a:xfrm>
            <a:off x="7668344" y="5373216"/>
            <a:ext cx="108012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8" name="Footer Placeholder 7"/>
          <p:cNvSpPr>
            <a:spLocks noGrp="1"/>
          </p:cNvSpPr>
          <p:nvPr>
            <p:ph type="ftr" sz="quarter" idx="10"/>
          </p:nvPr>
        </p:nvSpPr>
        <p:spPr/>
        <p:txBody>
          <a:bodyPr/>
          <a:lstStyle/>
          <a:p>
            <a:r>
              <a:rPr lang="en-US" smtClean="0"/>
              <a:t>HPSS Houston visit 9 June 2014</a:t>
            </a:r>
            <a:endParaRPr lang="de-DE"/>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0761" y="3068960"/>
            <a:ext cx="2051719" cy="98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3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a:t>
            </a:r>
            <a:endParaRPr lang="en-GB" dirty="0"/>
          </a:p>
        </p:txBody>
      </p:sp>
      <p:sp>
        <p:nvSpPr>
          <p:cNvPr id="6" name="Content Placeholder 5"/>
          <p:cNvSpPr>
            <a:spLocks noGrp="1"/>
          </p:cNvSpPr>
          <p:nvPr>
            <p:ph sz="half" idx="1"/>
          </p:nvPr>
        </p:nvSpPr>
        <p:spPr>
          <a:xfrm>
            <a:off x="392112" y="1198563"/>
            <a:ext cx="7852296" cy="4894262"/>
          </a:xfrm>
        </p:spPr>
        <p:txBody>
          <a:bodyPr/>
          <a:lstStyle/>
          <a:p>
            <a:r>
              <a:rPr lang="en-US" dirty="0" smtClean="0"/>
              <a:t>GridKa</a:t>
            </a:r>
          </a:p>
          <a:p>
            <a:pPr lvl="1"/>
            <a:r>
              <a:rPr lang="en-US" dirty="0" smtClean="0"/>
              <a:t>SA9900, SFA10K</a:t>
            </a:r>
          </a:p>
          <a:p>
            <a:pPr lvl="1"/>
            <a:r>
              <a:rPr lang="en-US" dirty="0" smtClean="0"/>
              <a:t>GPFS in multiple clusters </a:t>
            </a:r>
            <a:r>
              <a:rPr lang="en-US" sz="1800" dirty="0" smtClean="0"/>
              <a:t>(500 – 1000 TB)</a:t>
            </a:r>
            <a:endParaRPr lang="en-US" dirty="0" smtClean="0"/>
          </a:p>
          <a:p>
            <a:pPr lvl="1"/>
            <a:r>
              <a:rPr lang="en-US" dirty="0" err="1" smtClean="0"/>
              <a:t>xrootd</a:t>
            </a:r>
            <a:r>
              <a:rPr lang="en-US" dirty="0" smtClean="0"/>
              <a:t> and dCache, CVMFS,  for storage management</a:t>
            </a:r>
          </a:p>
          <a:p>
            <a:r>
              <a:rPr lang="en-US" dirty="0" smtClean="0"/>
              <a:t>LSDF</a:t>
            </a:r>
          </a:p>
          <a:p>
            <a:pPr lvl="1"/>
            <a:r>
              <a:rPr lang="en-US" dirty="0" smtClean="0"/>
              <a:t>SFA12K, DS5300</a:t>
            </a:r>
          </a:p>
          <a:p>
            <a:pPr lvl="1"/>
            <a:r>
              <a:rPr lang="en-US" dirty="0" smtClean="0"/>
              <a:t>GPFS and SONAS</a:t>
            </a:r>
          </a:p>
          <a:p>
            <a:pPr lvl="1"/>
            <a:r>
              <a:rPr lang="en-US" dirty="0" smtClean="0"/>
              <a:t>Industry </a:t>
            </a:r>
            <a:r>
              <a:rPr lang="en-US" dirty="0"/>
              <a:t>s</a:t>
            </a:r>
            <a:r>
              <a:rPr lang="en-US" dirty="0" smtClean="0"/>
              <a:t>tandard protocols</a:t>
            </a:r>
          </a:p>
          <a:p>
            <a:r>
              <a:rPr lang="en-US" dirty="0" smtClean="0"/>
              <a:t>HPC</a:t>
            </a:r>
          </a:p>
          <a:p>
            <a:pPr lvl="1"/>
            <a:r>
              <a:rPr lang="en-US" dirty="0" smtClean="0"/>
              <a:t>SA9900  HPC Online storage</a:t>
            </a:r>
          </a:p>
          <a:p>
            <a:pPr lvl="1"/>
            <a:r>
              <a:rPr lang="en-US" dirty="0" smtClean="0"/>
              <a:t>Shared FS with 2 clusters</a:t>
            </a:r>
          </a:p>
          <a:p>
            <a:pPr lvl="1"/>
            <a:r>
              <a:rPr lang="en-US" dirty="0" err="1" smtClean="0"/>
              <a:t>Lustre</a:t>
            </a:r>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HPSS Houston visit 9 June 2014</a:t>
            </a:r>
            <a:endParaRPr lang="de-DE" dirty="0"/>
          </a:p>
        </p:txBody>
      </p:sp>
      <p:pic>
        <p:nvPicPr>
          <p:cNvPr id="7" name="Picture 6" descr="P1000135s.jpg"/>
          <p:cNvPicPr>
            <a:picLocks noChangeAspect="1"/>
          </p:cNvPicPr>
          <p:nvPr/>
        </p:nvPicPr>
        <p:blipFill>
          <a:blip r:embed="rId2" cstate="print"/>
          <a:stretch>
            <a:fillRect/>
          </a:stretch>
        </p:blipFill>
        <p:spPr>
          <a:xfrm>
            <a:off x="5194673" y="3212976"/>
            <a:ext cx="3456384" cy="2592288"/>
          </a:xfrm>
          <a:prstGeom prst="rect">
            <a:avLst/>
          </a:prstGeom>
        </p:spPr>
      </p:pic>
    </p:spTree>
    <p:extLst>
      <p:ext uri="{BB962C8B-B14F-4D97-AF65-F5344CB8AC3E}">
        <p14:creationId xmlns:p14="http://schemas.microsoft.com/office/powerpoint/2010/main" val="123938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tape </a:t>
            </a:r>
            <a:r>
              <a:rPr lang="en-GB" dirty="0" err="1" smtClean="0"/>
              <a:t>env</a:t>
            </a:r>
            <a:endParaRPr lang="en-GB" dirty="0"/>
          </a:p>
        </p:txBody>
      </p:sp>
      <p:sp>
        <p:nvSpPr>
          <p:cNvPr id="13" name="Footer Placeholder 12"/>
          <p:cNvSpPr>
            <a:spLocks noGrp="1"/>
          </p:cNvSpPr>
          <p:nvPr>
            <p:ph type="ftr" sz="quarter" idx="10"/>
          </p:nvPr>
        </p:nvSpPr>
        <p:spPr/>
        <p:txBody>
          <a:bodyPr/>
          <a:lstStyle/>
          <a:p>
            <a:r>
              <a:rPr lang="en-US" smtClean="0"/>
              <a:t>HPSS Houston visit 9 June 2014</a:t>
            </a:r>
            <a:endParaRPr lang="de-DE" dirty="0"/>
          </a:p>
        </p:txBody>
      </p:sp>
      <p:sp>
        <p:nvSpPr>
          <p:cNvPr id="7" name="Rectangular Callout 6"/>
          <p:cNvSpPr/>
          <p:nvPr/>
        </p:nvSpPr>
        <p:spPr>
          <a:xfrm>
            <a:off x="5508104" y="860812"/>
            <a:ext cx="1368152" cy="144016"/>
          </a:xfrm>
          <a:prstGeom prst="wedgeRectCallout">
            <a:avLst>
              <a:gd name="adj1" fmla="val -44981"/>
              <a:gd name="adj2" fmla="val 2336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Campus South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45" y="1268760"/>
            <a:ext cx="7341655" cy="5344500"/>
          </a:xfrm>
          <a:prstGeom prst="rect">
            <a:avLst/>
          </a:prstGeom>
          <a:solidFill>
            <a:schemeClr val="bg1"/>
          </a:solidFill>
        </p:spPr>
      </p:pic>
      <p:sp>
        <p:nvSpPr>
          <p:cNvPr id="3" name="TextBox 2"/>
          <p:cNvSpPr txBox="1"/>
          <p:nvPr/>
        </p:nvSpPr>
        <p:spPr>
          <a:xfrm>
            <a:off x="6372200" y="3783569"/>
            <a:ext cx="1373133" cy="369332"/>
          </a:xfrm>
          <a:prstGeom prst="rect">
            <a:avLst/>
          </a:prstGeom>
          <a:noFill/>
        </p:spPr>
        <p:txBody>
          <a:bodyPr wrap="none" rtlCol="0">
            <a:spAutoFit/>
          </a:bodyPr>
          <a:lstStyle/>
          <a:p>
            <a:r>
              <a:rPr lang="en-US" dirty="0" smtClean="0"/>
              <a:t>KIT Backup</a:t>
            </a:r>
            <a:endParaRPr lang="en-GB" dirty="0"/>
          </a:p>
        </p:txBody>
      </p:sp>
      <p:sp>
        <p:nvSpPr>
          <p:cNvPr id="4" name="TextBox 3"/>
          <p:cNvSpPr txBox="1"/>
          <p:nvPr/>
        </p:nvSpPr>
        <p:spPr>
          <a:xfrm>
            <a:off x="684242" y="1409347"/>
            <a:ext cx="2159566" cy="253916"/>
          </a:xfrm>
          <a:prstGeom prst="rect">
            <a:avLst/>
          </a:prstGeom>
          <a:solidFill>
            <a:schemeClr val="bg1"/>
          </a:solidFill>
        </p:spPr>
        <p:txBody>
          <a:bodyPr wrap="none" rtlCol="0">
            <a:spAutoFit/>
          </a:bodyPr>
          <a:lstStyle>
            <a:defPPr>
              <a:defRPr lang="en-US"/>
            </a:defPPr>
            <a:lvl1pPr>
              <a:defRPr sz="1050"/>
            </a:lvl1pPr>
          </a:lstStyle>
          <a:p>
            <a:r>
              <a:rPr lang="en-US" dirty="0" err="1"/>
              <a:t>Grau</a:t>
            </a:r>
            <a:r>
              <a:rPr lang="en-US" dirty="0"/>
              <a:t> XL 5300 slots, LTO3, LTO4</a:t>
            </a:r>
            <a:endParaRPr lang="en-GB" dirty="0"/>
          </a:p>
        </p:txBody>
      </p:sp>
      <p:sp>
        <p:nvSpPr>
          <p:cNvPr id="16" name="TextBox 15"/>
          <p:cNvSpPr txBox="1"/>
          <p:nvPr/>
        </p:nvSpPr>
        <p:spPr>
          <a:xfrm rot="20418183">
            <a:off x="889781" y="3915322"/>
            <a:ext cx="2557110" cy="253916"/>
          </a:xfrm>
          <a:prstGeom prst="rect">
            <a:avLst/>
          </a:prstGeom>
          <a:solidFill>
            <a:schemeClr val="bg1"/>
          </a:solidFill>
        </p:spPr>
        <p:txBody>
          <a:bodyPr wrap="none" rtlCol="0">
            <a:spAutoFit/>
          </a:bodyPr>
          <a:lstStyle>
            <a:defPPr>
              <a:defRPr lang="en-US"/>
            </a:defPPr>
            <a:lvl1pPr>
              <a:defRPr sz="1050"/>
            </a:lvl1pPr>
          </a:lstStyle>
          <a:p>
            <a:r>
              <a:rPr lang="en-US" dirty="0"/>
              <a:t>STK 01, 10000 slots 16 LTO4, 12 LTO5</a:t>
            </a:r>
            <a:endParaRPr lang="en-GB" dirty="0"/>
          </a:p>
        </p:txBody>
      </p:sp>
      <p:sp>
        <p:nvSpPr>
          <p:cNvPr id="17" name="TextBox 16"/>
          <p:cNvSpPr txBox="1"/>
          <p:nvPr/>
        </p:nvSpPr>
        <p:spPr>
          <a:xfrm rot="20374473">
            <a:off x="2161933" y="3938296"/>
            <a:ext cx="2579552" cy="253916"/>
          </a:xfrm>
          <a:prstGeom prst="rect">
            <a:avLst/>
          </a:prstGeom>
          <a:noFill/>
        </p:spPr>
        <p:txBody>
          <a:bodyPr wrap="none" rtlCol="0">
            <a:spAutoFit/>
          </a:bodyPr>
          <a:lstStyle/>
          <a:p>
            <a:r>
              <a:rPr lang="en-US" sz="1050" dirty="0" smtClean="0"/>
              <a:t>STK 02, 10000 slots, 10 LTO5, 2 T10Kd</a:t>
            </a:r>
            <a:endParaRPr lang="en-GB" sz="1050" dirty="0"/>
          </a:p>
        </p:txBody>
      </p:sp>
      <p:sp>
        <p:nvSpPr>
          <p:cNvPr id="18" name="TextBox 17"/>
          <p:cNvSpPr txBox="1"/>
          <p:nvPr/>
        </p:nvSpPr>
        <p:spPr>
          <a:xfrm rot="20242115">
            <a:off x="3952612" y="4487409"/>
            <a:ext cx="1435008" cy="253916"/>
          </a:xfrm>
          <a:prstGeom prst="rect">
            <a:avLst/>
          </a:prstGeom>
          <a:noFill/>
        </p:spPr>
        <p:txBody>
          <a:bodyPr wrap="none" rtlCol="0">
            <a:spAutoFit/>
          </a:bodyPr>
          <a:lstStyle>
            <a:defPPr>
              <a:defRPr lang="en-US"/>
            </a:defPPr>
            <a:lvl1pPr>
              <a:defRPr sz="1050"/>
            </a:lvl1pPr>
          </a:lstStyle>
          <a:p>
            <a:r>
              <a:rPr lang="en-US" dirty="0"/>
              <a:t>8400 slots,  22 LTO5</a:t>
            </a:r>
            <a:endParaRPr lang="en-GB" dirty="0"/>
          </a:p>
        </p:txBody>
      </p:sp>
      <p:sp>
        <p:nvSpPr>
          <p:cNvPr id="19" name="TextBox 18"/>
          <p:cNvSpPr txBox="1"/>
          <p:nvPr/>
        </p:nvSpPr>
        <p:spPr>
          <a:xfrm rot="20099317">
            <a:off x="5331250" y="4534225"/>
            <a:ext cx="1120820" cy="253916"/>
          </a:xfrm>
          <a:prstGeom prst="rect">
            <a:avLst/>
          </a:prstGeom>
          <a:solidFill>
            <a:schemeClr val="bg1"/>
          </a:solidFill>
        </p:spPr>
        <p:txBody>
          <a:bodyPr wrap="none" rtlCol="0">
            <a:spAutoFit/>
          </a:bodyPr>
          <a:lstStyle>
            <a:defPPr>
              <a:defRPr lang="en-US"/>
            </a:defPPr>
            <a:lvl1pPr>
              <a:defRPr sz="1050"/>
            </a:lvl1pPr>
          </a:lstStyle>
          <a:p>
            <a:r>
              <a:rPr lang="en-US" dirty="0"/>
              <a:t>6000,  24 LTO4</a:t>
            </a:r>
            <a:endParaRPr lang="en-GB" dirty="0"/>
          </a:p>
        </p:txBody>
      </p:sp>
    </p:spTree>
    <p:extLst>
      <p:ext uri="{BB962C8B-B14F-4D97-AF65-F5344CB8AC3E}">
        <p14:creationId xmlns:p14="http://schemas.microsoft.com/office/powerpoint/2010/main" val="223758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HPSS Houston visit 9 June 2014</a:t>
            </a:r>
            <a:endParaRPr lang="de-DE"/>
          </a:p>
        </p:txBody>
      </p:sp>
      <p:grpSp>
        <p:nvGrpSpPr>
          <p:cNvPr id="10" name="Group 9"/>
          <p:cNvGrpSpPr/>
          <p:nvPr/>
        </p:nvGrpSpPr>
        <p:grpSpPr>
          <a:xfrm>
            <a:off x="539552" y="332656"/>
            <a:ext cx="7992888" cy="5472608"/>
            <a:chOff x="323528" y="1242120"/>
            <a:chExt cx="8363272" cy="5443190"/>
          </a:xfrm>
        </p:grpSpPr>
        <p:pic>
          <p:nvPicPr>
            <p:cNvPr id="6" name="Picture 4" descr="Gridkanet_with_gateway_nodes_04_07"/>
            <p:cNvPicPr>
              <a:picLocks noChangeAspect="1" noChangeArrowheads="1"/>
            </p:cNvPicPr>
            <p:nvPr/>
          </p:nvPicPr>
          <p:blipFill>
            <a:blip r:embed="rId2" cstate="email"/>
            <a:srcRect/>
            <a:stretch>
              <a:fillRect/>
            </a:stretch>
          </p:blipFill>
          <p:spPr bwMode="auto">
            <a:xfrm>
              <a:off x="457200" y="1268760"/>
              <a:ext cx="8229600" cy="5416550"/>
            </a:xfrm>
            <a:prstGeom prst="rect">
              <a:avLst/>
            </a:prstGeom>
            <a:noFill/>
          </p:spPr>
        </p:pic>
        <p:sp>
          <p:nvSpPr>
            <p:cNvPr id="7" name="AutoShape 6"/>
            <p:cNvSpPr>
              <a:spLocks noChangeArrowheads="1"/>
            </p:cNvSpPr>
            <p:nvPr/>
          </p:nvSpPr>
          <p:spPr bwMode="auto">
            <a:xfrm>
              <a:off x="323528" y="1242120"/>
              <a:ext cx="2209800" cy="457200"/>
            </a:xfrm>
            <a:prstGeom prst="wedgeRoundRectCallout">
              <a:avLst>
                <a:gd name="adj1" fmla="val -13579"/>
                <a:gd name="adj2" fmla="val 149306"/>
                <a:gd name="adj3" fmla="val 16667"/>
              </a:avLst>
            </a:prstGeom>
            <a:solidFill>
              <a:schemeClr val="accent1"/>
            </a:solidFill>
            <a:ln w="9525">
              <a:solidFill>
                <a:schemeClr val="tx1"/>
              </a:solidFill>
              <a:miter lim="800000"/>
              <a:headEnd/>
              <a:tailEnd/>
            </a:ln>
            <a:effectLst/>
          </p:spPr>
          <p:txBody>
            <a:bodyPr/>
            <a:lstStyle/>
            <a:p>
              <a:pPr algn="ctr"/>
              <a:r>
                <a:rPr lang="en-GB" sz="2000"/>
                <a:t>gateway nodes</a:t>
              </a:r>
            </a:p>
          </p:txBody>
        </p:sp>
        <p:sp>
          <p:nvSpPr>
            <p:cNvPr id="8" name="AutoShape 7"/>
            <p:cNvSpPr>
              <a:spLocks noChangeArrowheads="1"/>
            </p:cNvSpPr>
            <p:nvPr/>
          </p:nvSpPr>
          <p:spPr bwMode="auto">
            <a:xfrm>
              <a:off x="2141984" y="3305200"/>
              <a:ext cx="2286000" cy="457200"/>
            </a:xfrm>
            <a:prstGeom prst="wedgeRoundRectCallout">
              <a:avLst>
                <a:gd name="adj1" fmla="val -70555"/>
                <a:gd name="adj2" fmla="val 226041"/>
                <a:gd name="adj3" fmla="val 16667"/>
              </a:avLst>
            </a:prstGeom>
            <a:solidFill>
              <a:schemeClr val="accent1"/>
            </a:solidFill>
            <a:ln w="9525">
              <a:solidFill>
                <a:schemeClr val="tx1"/>
              </a:solidFill>
              <a:miter lim="800000"/>
              <a:headEnd/>
              <a:tailEnd/>
            </a:ln>
            <a:effectLst/>
          </p:spPr>
          <p:txBody>
            <a:bodyPr/>
            <a:lstStyle/>
            <a:p>
              <a:pPr algn="ctr"/>
              <a:r>
                <a:rPr lang="en-GB" sz="2000" dirty="0"/>
                <a:t>Compute nodes</a:t>
              </a:r>
            </a:p>
          </p:txBody>
        </p:sp>
        <p:sp>
          <p:nvSpPr>
            <p:cNvPr id="9" name="AutoShape 8"/>
            <p:cNvSpPr>
              <a:spLocks noChangeArrowheads="1"/>
            </p:cNvSpPr>
            <p:nvPr/>
          </p:nvSpPr>
          <p:spPr bwMode="auto">
            <a:xfrm>
              <a:off x="1371600" y="6145560"/>
              <a:ext cx="2286000" cy="457200"/>
            </a:xfrm>
            <a:prstGeom prst="wedgeRoundRectCallout">
              <a:avLst>
                <a:gd name="adj1" fmla="val 55644"/>
                <a:gd name="adj2" fmla="val -315956"/>
                <a:gd name="adj3" fmla="val 16667"/>
              </a:avLst>
            </a:prstGeom>
            <a:solidFill>
              <a:schemeClr val="accent1"/>
            </a:solidFill>
            <a:ln w="9525">
              <a:solidFill>
                <a:schemeClr val="tx1"/>
              </a:solidFill>
              <a:miter lim="800000"/>
              <a:headEnd/>
              <a:tailEnd/>
            </a:ln>
            <a:effectLst/>
          </p:spPr>
          <p:txBody>
            <a:bodyPr/>
            <a:lstStyle/>
            <a:p>
              <a:pPr algn="ctr"/>
              <a:r>
                <a:rPr lang="en-GB" sz="2000" dirty="0"/>
                <a:t>storage nodes</a:t>
              </a:r>
            </a:p>
          </p:txBody>
        </p:sp>
      </p:grpSp>
      <p:pic>
        <p:nvPicPr>
          <p:cNvPr id="11"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5345039"/>
            <a:ext cx="2088232" cy="11803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925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HPSS Houston visit 9 June 2014</a:t>
            </a:r>
            <a:endParaRPr lang="de-DE"/>
          </a:p>
        </p:txBody>
      </p:sp>
      <p:pic>
        <p:nvPicPr>
          <p:cNvPr id="7" name="Picture 5" descr="clip_image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484784"/>
            <a:ext cx="7929752" cy="4594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332655"/>
            <a:ext cx="2088232" cy="11803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921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0"/>
          </p:nvPr>
        </p:nvSpPr>
        <p:spPr/>
        <p:txBody>
          <a:bodyPr/>
          <a:lstStyle/>
          <a:p>
            <a:r>
              <a:rPr lang="en-US" altLang="en-US" smtClean="0"/>
              <a:t>HPSS Houston visit 9 June 2014</a:t>
            </a:r>
            <a:endParaRPr lang="de-DE" altLang="en-US"/>
          </a:p>
        </p:txBody>
      </p:sp>
      <p:sp>
        <p:nvSpPr>
          <p:cNvPr id="83970" name="Rectangle 2"/>
          <p:cNvSpPr>
            <a:spLocks noGrp="1" noChangeArrowheads="1"/>
          </p:cNvSpPr>
          <p:nvPr>
            <p:ph type="title"/>
          </p:nvPr>
        </p:nvSpPr>
        <p:spPr/>
        <p:txBody>
          <a:bodyPr/>
          <a:lstStyle/>
          <a:p>
            <a:r>
              <a:rPr lang="en-GB" altLang="en-US"/>
              <a:t>Data (reduction) in HEP</a:t>
            </a:r>
          </a:p>
        </p:txBody>
      </p:sp>
      <p:sp>
        <p:nvSpPr>
          <p:cNvPr id="83972" name="Rectangle 4"/>
          <p:cNvSpPr>
            <a:spLocks noGrp="1" noChangeArrowheads="1"/>
          </p:cNvSpPr>
          <p:nvPr>
            <p:ph type="body" sz="half" idx="1"/>
          </p:nvPr>
        </p:nvSpPr>
        <p:spPr>
          <a:xfrm>
            <a:off x="561975" y="1395413"/>
            <a:ext cx="5991225" cy="4525962"/>
          </a:xfrm>
          <a:noFill/>
          <a:ln/>
        </p:spPr>
        <p:txBody>
          <a:bodyPr/>
          <a:lstStyle/>
          <a:p>
            <a:pPr>
              <a:lnSpc>
                <a:spcPct val="80000"/>
              </a:lnSpc>
            </a:pPr>
            <a:r>
              <a:rPr lang="en-US" altLang="en-US" sz="1600"/>
              <a:t>Detector data</a:t>
            </a:r>
          </a:p>
          <a:p>
            <a:pPr lvl="1">
              <a:lnSpc>
                <a:spcPct val="80000"/>
              </a:lnSpc>
            </a:pPr>
            <a:r>
              <a:rPr lang="en-US" altLang="en-US" sz="1600"/>
              <a:t>RAW - tracks, hits : size ~2.5MB</a:t>
            </a:r>
          </a:p>
          <a:p>
            <a:pPr lvl="2">
              <a:lnSpc>
                <a:spcPct val="80000"/>
              </a:lnSpc>
            </a:pPr>
            <a:r>
              <a:rPr lang="en-US" altLang="en-US" sz="1600"/>
              <a:t>needs reconstruction</a:t>
            </a:r>
          </a:p>
          <a:p>
            <a:pPr lvl="1">
              <a:lnSpc>
                <a:spcPct val="80000"/>
              </a:lnSpc>
            </a:pPr>
            <a:r>
              <a:rPr lang="en-US" altLang="en-US" sz="1600"/>
              <a:t>RECO - detailed reconstructed info, particles</a:t>
            </a:r>
          </a:p>
          <a:p>
            <a:pPr lvl="2">
              <a:lnSpc>
                <a:spcPct val="80000"/>
              </a:lnSpc>
            </a:pPr>
            <a:r>
              <a:rPr lang="en-US" altLang="en-US" sz="1600"/>
              <a:t>suitable for detector studies and reconstruction code development </a:t>
            </a:r>
          </a:p>
          <a:p>
            <a:pPr lvl="1">
              <a:lnSpc>
                <a:spcPct val="80000"/>
              </a:lnSpc>
            </a:pPr>
            <a:r>
              <a:rPr lang="en-US" altLang="en-US" sz="1600"/>
              <a:t>AOD - most used objects for analysis</a:t>
            </a:r>
          </a:p>
          <a:p>
            <a:pPr lvl="2">
              <a:lnSpc>
                <a:spcPct val="80000"/>
              </a:lnSpc>
            </a:pPr>
            <a:r>
              <a:rPr lang="en-US" altLang="en-US" sz="1600"/>
              <a:t>(</a:t>
            </a:r>
            <a:r>
              <a:rPr lang="en-US" altLang="en-US" sz="1600" b="1"/>
              <a:t>A</a:t>
            </a:r>
            <a:r>
              <a:rPr lang="en-US" altLang="en-US" sz="1600"/>
              <a:t>nalysis </a:t>
            </a:r>
            <a:r>
              <a:rPr lang="en-US" altLang="en-US" sz="1600" b="1"/>
              <a:t>O</a:t>
            </a:r>
            <a:r>
              <a:rPr lang="en-US" altLang="en-US" sz="1600"/>
              <a:t>bject </a:t>
            </a:r>
            <a:r>
              <a:rPr lang="en-US" altLang="en-US" sz="1600" b="1"/>
              <a:t>D</a:t>
            </a:r>
            <a:r>
              <a:rPr lang="en-US" altLang="en-US" sz="1600"/>
              <a:t>ata)</a:t>
            </a:r>
          </a:p>
          <a:p>
            <a:pPr lvl="2">
              <a:lnSpc>
                <a:spcPct val="80000"/>
              </a:lnSpc>
            </a:pPr>
            <a:r>
              <a:rPr lang="en-US" altLang="en-US" sz="1600"/>
              <a:t>this is what end scientists use to run their jobs.</a:t>
            </a:r>
          </a:p>
          <a:p>
            <a:pPr lvl="1">
              <a:lnSpc>
                <a:spcPct val="80000"/>
              </a:lnSpc>
            </a:pPr>
            <a:r>
              <a:rPr lang="en-US" altLang="en-US" sz="1600"/>
              <a:t>Skims - selected channels for focused research groups and individual scientists</a:t>
            </a:r>
          </a:p>
          <a:p>
            <a:pPr lvl="2">
              <a:lnSpc>
                <a:spcPct val="80000"/>
              </a:lnSpc>
            </a:pPr>
            <a:r>
              <a:rPr lang="en-US" altLang="en-US" sz="1600"/>
              <a:t>they are just pointers to AOD objects</a:t>
            </a:r>
          </a:p>
          <a:p>
            <a:pPr lvl="1">
              <a:lnSpc>
                <a:spcPct val="80000"/>
              </a:lnSpc>
            </a:pPr>
            <a:r>
              <a:rPr lang="en-US" altLang="en-US" sz="1600"/>
              <a:t>Ntuples - suitable for download to laptop and to run ntuple analysis (apply selections, cuts)</a:t>
            </a:r>
          </a:p>
          <a:p>
            <a:pPr>
              <a:lnSpc>
                <a:spcPct val="80000"/>
              </a:lnSpc>
            </a:pPr>
            <a:endParaRPr lang="en-US" altLang="en-US" sz="1400"/>
          </a:p>
          <a:p>
            <a:pPr>
              <a:lnSpc>
                <a:spcPct val="80000"/>
              </a:lnSpc>
            </a:pPr>
            <a:r>
              <a:rPr lang="en-US" altLang="en-US" sz="1400"/>
              <a:t>Calibration and condition data</a:t>
            </a:r>
          </a:p>
          <a:p>
            <a:pPr lvl="1">
              <a:lnSpc>
                <a:spcPct val="80000"/>
              </a:lnSpc>
            </a:pPr>
            <a:r>
              <a:rPr lang="en-US" altLang="en-US" sz="1600"/>
              <a:t>must be available at every job</a:t>
            </a:r>
          </a:p>
          <a:p>
            <a:pPr lvl="1">
              <a:lnSpc>
                <a:spcPct val="80000"/>
              </a:lnSpc>
            </a:pPr>
            <a:r>
              <a:rPr lang="en-US" altLang="en-US" sz="1600"/>
              <a:t>side band data flow using distributed databases</a:t>
            </a:r>
          </a:p>
          <a:p>
            <a:pPr lvl="1">
              <a:lnSpc>
                <a:spcPct val="80000"/>
              </a:lnSpc>
            </a:pPr>
            <a:endParaRPr lang="ru-RU" altLang="en-US" sz="1600"/>
          </a:p>
        </p:txBody>
      </p:sp>
      <p:grpSp>
        <p:nvGrpSpPr>
          <p:cNvPr id="83989" name="Group 21"/>
          <p:cNvGrpSpPr>
            <a:grpSpLocks/>
          </p:cNvGrpSpPr>
          <p:nvPr/>
        </p:nvGrpSpPr>
        <p:grpSpPr bwMode="auto">
          <a:xfrm>
            <a:off x="6629400" y="1600200"/>
            <a:ext cx="2286000" cy="3429000"/>
            <a:chOff x="4176" y="1008"/>
            <a:chExt cx="1440" cy="2160"/>
          </a:xfrm>
        </p:grpSpPr>
        <p:sp>
          <p:nvSpPr>
            <p:cNvPr id="83985" name="AutoShape 17"/>
            <p:cNvSpPr>
              <a:spLocks noChangeArrowheads="1"/>
            </p:cNvSpPr>
            <p:nvPr/>
          </p:nvSpPr>
          <p:spPr bwMode="auto">
            <a:xfrm>
              <a:off x="4176" y="1008"/>
              <a:ext cx="1440" cy="2160"/>
            </a:xfrm>
            <a:prstGeom prst="roundRect">
              <a:avLst>
                <a:gd name="adj" fmla="val 16667"/>
              </a:avLst>
            </a:prstGeom>
            <a:solidFill>
              <a:schemeClr val="folHlink"/>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endParaRPr lang="en-US" altLang="en-US"/>
            </a:p>
          </p:txBody>
        </p:sp>
        <p:sp>
          <p:nvSpPr>
            <p:cNvPr id="83976" name="AutoShape 8"/>
            <p:cNvSpPr>
              <a:spLocks noChangeArrowheads="1"/>
            </p:cNvSpPr>
            <p:nvPr/>
          </p:nvSpPr>
          <p:spPr bwMode="auto">
            <a:xfrm>
              <a:off x="4272" y="1840"/>
              <a:ext cx="1296" cy="480"/>
            </a:xfrm>
            <a:prstGeom prst="flowChart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7" name="AutoShape 9"/>
            <p:cNvSpPr>
              <a:spLocks noChangeArrowheads="1"/>
            </p:cNvSpPr>
            <p:nvPr/>
          </p:nvSpPr>
          <p:spPr bwMode="auto">
            <a:xfrm>
              <a:off x="4272" y="2416"/>
              <a:ext cx="480" cy="192"/>
            </a:xfrm>
            <a:prstGeom prst="flowChart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8" name="AutoShape 10"/>
            <p:cNvSpPr>
              <a:spLocks noChangeArrowheads="1"/>
            </p:cNvSpPr>
            <p:nvPr/>
          </p:nvSpPr>
          <p:spPr bwMode="auto">
            <a:xfrm>
              <a:off x="4272" y="2688"/>
              <a:ext cx="288" cy="112"/>
            </a:xfrm>
            <a:prstGeom prst="flowChart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9" name="Text Box 11"/>
            <p:cNvSpPr txBox="1">
              <a:spLocks noChangeArrowheads="1"/>
            </p:cNvSpPr>
            <p:nvPr/>
          </p:nvSpPr>
          <p:spPr bwMode="auto">
            <a:xfrm>
              <a:off x="4560" y="193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solidFill>
                </a:rPr>
                <a:t>RAW</a:t>
              </a:r>
              <a:endParaRPr lang="ru-RU" altLang="en-US" sz="2400">
                <a:solidFill>
                  <a:schemeClr val="tx1"/>
                </a:solidFill>
              </a:endParaRPr>
            </a:p>
          </p:txBody>
        </p:sp>
        <p:sp>
          <p:nvSpPr>
            <p:cNvPr id="83980" name="Text Box 12"/>
            <p:cNvSpPr txBox="1">
              <a:spLocks noChangeArrowheads="1"/>
            </p:cNvSpPr>
            <p:nvPr/>
          </p:nvSpPr>
          <p:spPr bwMode="auto">
            <a:xfrm>
              <a:off x="4296" y="2416"/>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RECO</a:t>
              </a:r>
              <a:endParaRPr lang="ru-RU" altLang="en-US" sz="1400">
                <a:solidFill>
                  <a:schemeClr val="tx1"/>
                </a:solidFill>
              </a:endParaRPr>
            </a:p>
          </p:txBody>
        </p:sp>
        <p:sp>
          <p:nvSpPr>
            <p:cNvPr id="83981" name="Text Box 13"/>
            <p:cNvSpPr txBox="1">
              <a:spLocks noChangeArrowheads="1"/>
            </p:cNvSpPr>
            <p:nvPr/>
          </p:nvSpPr>
          <p:spPr bwMode="auto">
            <a:xfrm>
              <a:off x="4272" y="2678"/>
              <a:ext cx="33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000">
                  <a:solidFill>
                    <a:schemeClr val="tx1"/>
                  </a:solidFill>
                </a:rPr>
                <a:t>AOD</a:t>
              </a:r>
              <a:endParaRPr lang="ru-RU" altLang="en-US" sz="1000">
                <a:solidFill>
                  <a:schemeClr val="tx1"/>
                </a:solidFill>
              </a:endParaRPr>
            </a:p>
          </p:txBody>
        </p:sp>
        <p:sp>
          <p:nvSpPr>
            <p:cNvPr id="83982" name="Text Box 14"/>
            <p:cNvSpPr txBox="1">
              <a:spLocks noChangeArrowheads="1"/>
            </p:cNvSpPr>
            <p:nvPr/>
          </p:nvSpPr>
          <p:spPr bwMode="auto">
            <a:xfrm>
              <a:off x="4842" y="2412"/>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i="1">
                  <a:solidFill>
                    <a:schemeClr val="tx1"/>
                  </a:solidFill>
                </a:rPr>
                <a:t>0.2 of RAW</a:t>
              </a:r>
              <a:endParaRPr lang="ru-RU" altLang="en-US" sz="1400" i="1">
                <a:solidFill>
                  <a:schemeClr val="tx1"/>
                </a:solidFill>
              </a:endParaRPr>
            </a:p>
          </p:txBody>
        </p:sp>
        <p:sp>
          <p:nvSpPr>
            <p:cNvPr id="83983" name="Text Box 15"/>
            <p:cNvSpPr txBox="1">
              <a:spLocks noChangeArrowheads="1"/>
            </p:cNvSpPr>
            <p:nvPr/>
          </p:nvSpPr>
          <p:spPr bwMode="auto">
            <a:xfrm>
              <a:off x="4704" y="2680"/>
              <a:ext cx="72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000" i="1">
                  <a:solidFill>
                    <a:schemeClr val="tx1"/>
                  </a:solidFill>
                </a:rPr>
                <a:t>0.2 of RECO</a:t>
              </a:r>
              <a:endParaRPr lang="ru-RU" altLang="en-US" sz="1000" i="1">
                <a:solidFill>
                  <a:schemeClr val="tx1"/>
                </a:solidFill>
              </a:endParaRPr>
            </a:p>
          </p:txBody>
        </p:sp>
        <p:sp>
          <p:nvSpPr>
            <p:cNvPr id="83984" name="Text Box 16"/>
            <p:cNvSpPr txBox="1">
              <a:spLocks noChangeArrowheads="1"/>
            </p:cNvSpPr>
            <p:nvPr/>
          </p:nvSpPr>
          <p:spPr bwMode="auto">
            <a:xfrm>
              <a:off x="4224" y="1151"/>
              <a:ext cx="134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Data reduction chain</a:t>
              </a:r>
              <a:br>
                <a:rPr lang="en-US" altLang="en-US" sz="1600"/>
              </a:br>
              <a:r>
                <a:rPr lang="en-US" altLang="en-US" sz="1600"/>
                <a:t>Relative sizes of </a:t>
              </a:r>
              <a:br>
                <a:rPr lang="en-US" altLang="en-US" sz="1600"/>
              </a:br>
              <a:r>
                <a:rPr lang="en-US" altLang="en-US" sz="1600"/>
                <a:t>data tiers</a:t>
              </a:r>
              <a:endParaRPr lang="ru-RU" altLang="en-US" sz="1600"/>
            </a:p>
          </p:txBody>
        </p:sp>
        <p:sp>
          <p:nvSpPr>
            <p:cNvPr id="83988" name="Text Box 20"/>
            <p:cNvSpPr txBox="1">
              <a:spLocks noChangeArrowheads="1"/>
            </p:cNvSpPr>
            <p:nvPr/>
          </p:nvSpPr>
          <p:spPr bwMode="auto">
            <a:xfrm>
              <a:off x="4608" y="2966"/>
              <a:ext cx="624" cy="15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000"/>
                <a:t>not to scale !</a:t>
              </a:r>
            </a:p>
          </p:txBody>
        </p:sp>
      </p:grpSp>
    </p:spTree>
    <p:extLst>
      <p:ext uri="{BB962C8B-B14F-4D97-AF65-F5344CB8AC3E}">
        <p14:creationId xmlns:p14="http://schemas.microsoft.com/office/powerpoint/2010/main" val="51820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Storage in WLCG / GridKa</a:t>
            </a:r>
            <a:endParaRPr lang="en-GB" dirty="0"/>
          </a:p>
        </p:txBody>
      </p:sp>
      <p:sp>
        <p:nvSpPr>
          <p:cNvPr id="40" name="Content Placeholder 39"/>
          <p:cNvSpPr>
            <a:spLocks noGrp="1"/>
          </p:cNvSpPr>
          <p:nvPr>
            <p:ph sz="half" idx="1"/>
          </p:nvPr>
        </p:nvSpPr>
        <p:spPr/>
        <p:txBody>
          <a:bodyPr/>
          <a:lstStyle/>
          <a:p>
            <a:r>
              <a:rPr lang="en-GB" sz="2000" dirty="0" smtClean="0"/>
              <a:t>Based on dCache and xrootd</a:t>
            </a:r>
          </a:p>
          <a:p>
            <a:r>
              <a:rPr lang="en-GB" sz="2000" dirty="0" smtClean="0"/>
              <a:t>Data management framework is VO specific</a:t>
            </a:r>
          </a:p>
          <a:p>
            <a:r>
              <a:rPr lang="en-GB" sz="2000" dirty="0" smtClean="0"/>
              <a:t>SRM based access to on-line and archive storage</a:t>
            </a:r>
          </a:p>
          <a:p>
            <a:r>
              <a:rPr lang="en-GB" sz="2000" dirty="0" smtClean="0"/>
              <a:t>WAN access via </a:t>
            </a:r>
            <a:r>
              <a:rPr lang="en-GB" sz="2000" dirty="0" err="1" smtClean="0"/>
              <a:t>GridFTP</a:t>
            </a:r>
            <a:r>
              <a:rPr lang="en-GB" sz="2000" dirty="0" smtClean="0"/>
              <a:t> and managed by FTS</a:t>
            </a:r>
          </a:p>
          <a:p>
            <a:pPr>
              <a:buNone/>
            </a:pPr>
            <a:endParaRPr lang="en-GB" sz="2000" dirty="0"/>
          </a:p>
        </p:txBody>
      </p:sp>
      <p:sp>
        <p:nvSpPr>
          <p:cNvPr id="7" name="Text Box 6"/>
          <p:cNvSpPr txBox="1">
            <a:spLocks noChangeArrowheads="1"/>
          </p:cNvSpPr>
          <p:nvPr/>
        </p:nvSpPr>
        <p:spPr bwMode="auto">
          <a:xfrm>
            <a:off x="4499992" y="3688438"/>
            <a:ext cx="1224136" cy="338554"/>
          </a:xfrm>
          <a:prstGeom prst="rect">
            <a:avLst/>
          </a:prstGeom>
          <a:solidFill>
            <a:srgbClr val="0070C0"/>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lgn="ctr"/>
            <a:r>
              <a:rPr lang="en-GB" sz="1600"/>
              <a:t>SRM</a:t>
            </a:r>
          </a:p>
        </p:txBody>
      </p:sp>
      <p:sp>
        <p:nvSpPr>
          <p:cNvPr id="8" name="AutoShape 7"/>
          <p:cNvSpPr>
            <a:spLocks noChangeArrowheads="1"/>
          </p:cNvSpPr>
          <p:nvPr/>
        </p:nvSpPr>
        <p:spPr bwMode="auto">
          <a:xfrm>
            <a:off x="4643297" y="5814496"/>
            <a:ext cx="1355084" cy="422816"/>
          </a:xfrm>
          <a:prstGeom prst="can">
            <a:avLst>
              <a:gd name="adj" fmla="val 25000"/>
            </a:avLst>
          </a:prstGeom>
          <a:solidFill>
            <a:srgbClr val="0070C0"/>
          </a:solidFill>
          <a:ln w="9525">
            <a:solidFill>
              <a:schemeClr val="tx1"/>
            </a:solidFill>
            <a:round/>
            <a:headEnd/>
            <a:tailEnd/>
          </a:ln>
          <a:effectLst>
            <a:outerShdw dist="45791" dir="3378596" algn="ctr" rotWithShape="0">
              <a:schemeClr val="bg2"/>
            </a:outerShdw>
          </a:effectLst>
        </p:spPr>
        <p:txBody>
          <a:bodyPr wrap="none" anchor="ctr"/>
          <a:lstStyle/>
          <a:p>
            <a:pPr algn="ctr"/>
            <a:r>
              <a:rPr lang="en-GB" sz="1600" dirty="0"/>
              <a:t>Physical disk</a:t>
            </a:r>
          </a:p>
        </p:txBody>
      </p:sp>
      <p:sp>
        <p:nvSpPr>
          <p:cNvPr id="9" name="Text Box 8"/>
          <p:cNvSpPr txBox="1">
            <a:spLocks noChangeArrowheads="1"/>
          </p:cNvSpPr>
          <p:nvPr/>
        </p:nvSpPr>
        <p:spPr bwMode="auto">
          <a:xfrm>
            <a:off x="4499992" y="4126336"/>
            <a:ext cx="2223556" cy="338554"/>
          </a:xfrm>
          <a:prstGeom prst="rect">
            <a:avLst/>
          </a:prstGeom>
          <a:solidFill>
            <a:srgbClr val="0070C0"/>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lgn="ctr"/>
            <a:r>
              <a:rPr lang="en-GB" sz="1600" dirty="0"/>
              <a:t>dCache</a:t>
            </a:r>
          </a:p>
        </p:txBody>
      </p:sp>
      <p:sp>
        <p:nvSpPr>
          <p:cNvPr id="10" name="AutoShape 9"/>
          <p:cNvSpPr>
            <a:spLocks noChangeArrowheads="1"/>
          </p:cNvSpPr>
          <p:nvPr/>
        </p:nvSpPr>
        <p:spPr bwMode="auto">
          <a:xfrm>
            <a:off x="6444208" y="5452082"/>
            <a:ext cx="790465" cy="785230"/>
          </a:xfrm>
          <a:prstGeom prst="flowChartMagneticTape">
            <a:avLst/>
          </a:prstGeom>
          <a:solidFill>
            <a:srgbClr val="0070C0"/>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lang="en-GB" sz="1600"/>
              <a:t>Tape</a:t>
            </a:r>
          </a:p>
        </p:txBody>
      </p:sp>
      <p:sp>
        <p:nvSpPr>
          <p:cNvPr id="11" name="Rectangle 10"/>
          <p:cNvSpPr>
            <a:spLocks noChangeArrowheads="1"/>
          </p:cNvSpPr>
          <p:nvPr/>
        </p:nvSpPr>
        <p:spPr bwMode="auto">
          <a:xfrm>
            <a:off x="4572000" y="4584144"/>
            <a:ext cx="1223767" cy="445731"/>
          </a:xfrm>
          <a:prstGeom prst="rect">
            <a:avLst/>
          </a:prstGeom>
          <a:solidFill>
            <a:srgbClr val="0070C0"/>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lang="en-GB" sz="1600" dirty="0"/>
              <a:t>File </a:t>
            </a:r>
            <a:r>
              <a:rPr lang="en-GB" sz="1600" dirty="0" smtClean="0"/>
              <a:t>system</a:t>
            </a:r>
          </a:p>
          <a:p>
            <a:pPr algn="ctr"/>
            <a:r>
              <a:rPr lang="en-GB" sz="1600" dirty="0" smtClean="0"/>
              <a:t>(GPFS)</a:t>
            </a:r>
            <a:endParaRPr lang="en-GB" sz="1600" dirty="0"/>
          </a:p>
        </p:txBody>
      </p:sp>
      <p:sp>
        <p:nvSpPr>
          <p:cNvPr id="12" name="Rectangle 11"/>
          <p:cNvSpPr>
            <a:spLocks noChangeArrowheads="1"/>
          </p:cNvSpPr>
          <p:nvPr/>
        </p:nvSpPr>
        <p:spPr bwMode="auto">
          <a:xfrm>
            <a:off x="6015863" y="4584144"/>
            <a:ext cx="1508465" cy="445731"/>
          </a:xfrm>
          <a:prstGeom prst="rect">
            <a:avLst/>
          </a:prstGeom>
          <a:solidFill>
            <a:srgbClr val="0070C0"/>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lang="en-GB" sz="1600" dirty="0"/>
              <a:t>Tape </a:t>
            </a:r>
            <a:r>
              <a:rPr lang="en-GB" sz="1600" dirty="0" smtClean="0"/>
              <a:t>system</a:t>
            </a:r>
          </a:p>
          <a:p>
            <a:pPr algn="ctr"/>
            <a:r>
              <a:rPr lang="en-GB" sz="1600" dirty="0" smtClean="0"/>
              <a:t>(TSM/</a:t>
            </a:r>
            <a:r>
              <a:rPr lang="en-GB" sz="1600" dirty="0" err="1" smtClean="0"/>
              <a:t>ermm</a:t>
            </a:r>
            <a:r>
              <a:rPr lang="en-GB" sz="1600" dirty="0" smtClean="0"/>
              <a:t>)</a:t>
            </a:r>
            <a:endParaRPr lang="en-GB" sz="1600" dirty="0"/>
          </a:p>
        </p:txBody>
      </p:sp>
      <p:sp>
        <p:nvSpPr>
          <p:cNvPr id="13" name="Text Box 12"/>
          <p:cNvSpPr txBox="1">
            <a:spLocks noChangeArrowheads="1"/>
          </p:cNvSpPr>
          <p:nvPr/>
        </p:nvSpPr>
        <p:spPr bwMode="auto">
          <a:xfrm>
            <a:off x="5863646" y="3685922"/>
            <a:ext cx="1012610" cy="338554"/>
          </a:xfrm>
          <a:prstGeom prst="rect">
            <a:avLst/>
          </a:prstGeom>
          <a:solidFill>
            <a:srgbClr val="0070C0"/>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lgn="ctr"/>
            <a:r>
              <a:rPr lang="en-GB" sz="1600" dirty="0" err="1"/>
              <a:t>GridFTP</a:t>
            </a:r>
            <a:endParaRPr lang="en-GB" sz="1600" dirty="0"/>
          </a:p>
        </p:txBody>
      </p:sp>
      <p:sp>
        <p:nvSpPr>
          <p:cNvPr id="15" name="AutoShape 21"/>
          <p:cNvSpPr>
            <a:spLocks noChangeArrowheads="1"/>
          </p:cNvSpPr>
          <p:nvPr/>
        </p:nvSpPr>
        <p:spPr bwMode="auto">
          <a:xfrm>
            <a:off x="3707904" y="5322046"/>
            <a:ext cx="903389" cy="483218"/>
          </a:xfrm>
          <a:prstGeom prst="can">
            <a:avLst>
              <a:gd name="adj" fmla="val 25000"/>
            </a:avLst>
          </a:prstGeom>
          <a:solidFill>
            <a:srgbClr val="0070C0"/>
          </a:solidFill>
          <a:ln w="9525">
            <a:solidFill>
              <a:schemeClr val="tx1"/>
            </a:solidFill>
            <a:round/>
            <a:headEnd/>
            <a:tailEnd/>
          </a:ln>
          <a:effectLst>
            <a:outerShdw dist="45791" dir="3378596" algn="ctr" rotWithShape="0">
              <a:schemeClr val="bg2"/>
            </a:outerShdw>
          </a:effectLst>
        </p:spPr>
        <p:txBody>
          <a:bodyPr wrap="none" anchor="ctr"/>
          <a:lstStyle/>
          <a:p>
            <a:pPr algn="ctr"/>
            <a:r>
              <a:rPr lang="en-GB" sz="1200" dirty="0"/>
              <a:t>FS/cache</a:t>
            </a:r>
          </a:p>
          <a:p>
            <a:pPr algn="ctr"/>
            <a:r>
              <a:rPr lang="en-GB" sz="1200" dirty="0" err="1"/>
              <a:t>MetaData</a:t>
            </a:r>
            <a:endParaRPr lang="en-GB" sz="1200" dirty="0"/>
          </a:p>
        </p:txBody>
      </p:sp>
      <p:sp>
        <p:nvSpPr>
          <p:cNvPr id="18" name="AutoShape 25"/>
          <p:cNvSpPr>
            <a:spLocks noChangeArrowheads="1"/>
          </p:cNvSpPr>
          <p:nvPr/>
        </p:nvSpPr>
        <p:spPr bwMode="auto">
          <a:xfrm>
            <a:off x="3059832" y="4516666"/>
            <a:ext cx="903389" cy="496510"/>
          </a:xfrm>
          <a:prstGeom prst="can">
            <a:avLst>
              <a:gd name="adj" fmla="val 25000"/>
            </a:avLst>
          </a:prstGeom>
          <a:solidFill>
            <a:srgbClr val="0070C0"/>
          </a:solidFill>
          <a:ln w="9525">
            <a:solidFill>
              <a:schemeClr val="tx1"/>
            </a:solidFill>
            <a:round/>
            <a:headEnd/>
            <a:tailEnd/>
          </a:ln>
          <a:effectLst>
            <a:outerShdw dist="45791" dir="3378596" algn="ctr" rotWithShape="0">
              <a:schemeClr val="bg2"/>
            </a:outerShdw>
          </a:effectLst>
        </p:spPr>
        <p:txBody>
          <a:bodyPr wrap="none" anchor="ctr"/>
          <a:lstStyle/>
          <a:p>
            <a:pPr algn="ctr"/>
            <a:r>
              <a:rPr lang="en-GB" sz="1200" dirty="0" smtClean="0"/>
              <a:t>Transfer</a:t>
            </a:r>
            <a:endParaRPr lang="en-GB" sz="1200" dirty="0"/>
          </a:p>
          <a:p>
            <a:pPr algn="ctr"/>
            <a:r>
              <a:rPr lang="en-GB" sz="1200" dirty="0" err="1"/>
              <a:t>MetaData</a:t>
            </a:r>
            <a:endParaRPr lang="en-GB" sz="1200" dirty="0"/>
          </a:p>
        </p:txBody>
      </p:sp>
      <p:sp>
        <p:nvSpPr>
          <p:cNvPr id="22" name="AutoShape 32"/>
          <p:cNvSpPr>
            <a:spLocks noChangeArrowheads="1"/>
          </p:cNvSpPr>
          <p:nvPr/>
        </p:nvSpPr>
        <p:spPr bwMode="auto">
          <a:xfrm>
            <a:off x="4355976" y="2132856"/>
            <a:ext cx="1461230" cy="578882"/>
          </a:xfrm>
          <a:prstGeom prst="roundRect">
            <a:avLst>
              <a:gd name="adj" fmla="val 16667"/>
            </a:avLst>
          </a:prstGeom>
          <a:solidFill>
            <a:schemeClr val="folHlink"/>
          </a:solidFill>
          <a:ln w="9525" algn="ctr">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GB" sz="1400" dirty="0" smtClean="0"/>
              <a:t>File Transfer Service (FTS)</a:t>
            </a:r>
            <a:endParaRPr lang="en-GB" sz="1400" dirty="0"/>
          </a:p>
        </p:txBody>
      </p:sp>
      <p:sp>
        <p:nvSpPr>
          <p:cNvPr id="23" name="AutoShape 33"/>
          <p:cNvSpPr>
            <a:spLocks noChangeArrowheads="1"/>
          </p:cNvSpPr>
          <p:nvPr/>
        </p:nvSpPr>
        <p:spPr bwMode="auto">
          <a:xfrm>
            <a:off x="7449528" y="2078881"/>
            <a:ext cx="1442952" cy="646986"/>
          </a:xfrm>
          <a:prstGeom prst="roundRect">
            <a:avLst>
              <a:gd name="adj" fmla="val 16667"/>
            </a:avLst>
          </a:prstGeom>
          <a:solidFill>
            <a:schemeClr val="folHlink"/>
          </a:solidFill>
          <a:ln w="9525" algn="ctr">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GB" sz="1600" dirty="0"/>
              <a:t>Compute Elements</a:t>
            </a:r>
          </a:p>
        </p:txBody>
      </p:sp>
      <p:sp>
        <p:nvSpPr>
          <p:cNvPr id="24" name="AutoShape 34"/>
          <p:cNvSpPr>
            <a:spLocks noChangeArrowheads="1"/>
          </p:cNvSpPr>
          <p:nvPr/>
        </p:nvSpPr>
        <p:spPr bwMode="auto">
          <a:xfrm>
            <a:off x="5592285" y="1268760"/>
            <a:ext cx="2220075" cy="646986"/>
          </a:xfrm>
          <a:prstGeom prst="roundRect">
            <a:avLst>
              <a:gd name="adj" fmla="val 16667"/>
            </a:avLst>
          </a:prstGeom>
          <a:solidFill>
            <a:schemeClr val="folHlink"/>
          </a:solidFill>
          <a:ln w="9525" algn="ctr">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GB" sz="1600"/>
              <a:t>VO specific Data Management</a:t>
            </a:r>
          </a:p>
        </p:txBody>
      </p:sp>
      <p:sp>
        <p:nvSpPr>
          <p:cNvPr id="25" name="Line 35"/>
          <p:cNvSpPr>
            <a:spLocks noChangeShapeType="1"/>
          </p:cNvSpPr>
          <p:nvPr/>
        </p:nvSpPr>
        <p:spPr bwMode="auto">
          <a:xfrm flipH="1">
            <a:off x="5093380" y="2780928"/>
            <a:ext cx="54684" cy="889895"/>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26" name="Line 37"/>
          <p:cNvSpPr>
            <a:spLocks noChangeShapeType="1"/>
          </p:cNvSpPr>
          <p:nvPr/>
        </p:nvSpPr>
        <p:spPr bwMode="auto">
          <a:xfrm>
            <a:off x="5436096" y="2780928"/>
            <a:ext cx="804390" cy="808442"/>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27" name="Line 38"/>
          <p:cNvSpPr>
            <a:spLocks noChangeShapeType="1"/>
          </p:cNvSpPr>
          <p:nvPr/>
        </p:nvSpPr>
        <p:spPr bwMode="auto">
          <a:xfrm flipH="1">
            <a:off x="5580110" y="2060848"/>
            <a:ext cx="1008113" cy="1584176"/>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28" name="Line 39"/>
          <p:cNvSpPr>
            <a:spLocks noChangeShapeType="1"/>
          </p:cNvSpPr>
          <p:nvPr/>
        </p:nvSpPr>
        <p:spPr bwMode="auto">
          <a:xfrm flipH="1">
            <a:off x="6401410" y="2060848"/>
            <a:ext cx="474845" cy="1579772"/>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29" name="Line 40"/>
          <p:cNvSpPr>
            <a:spLocks noChangeShapeType="1"/>
          </p:cNvSpPr>
          <p:nvPr/>
        </p:nvSpPr>
        <p:spPr bwMode="auto">
          <a:xfrm flipH="1">
            <a:off x="6699802" y="2780928"/>
            <a:ext cx="968541" cy="822551"/>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30" name="Line 41"/>
          <p:cNvSpPr>
            <a:spLocks noChangeShapeType="1"/>
          </p:cNvSpPr>
          <p:nvPr/>
        </p:nvSpPr>
        <p:spPr bwMode="auto">
          <a:xfrm flipH="1">
            <a:off x="7126649" y="2747288"/>
            <a:ext cx="853691" cy="1198668"/>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32" name="AutoShape 45"/>
          <p:cNvSpPr>
            <a:spLocks noChangeArrowheads="1"/>
          </p:cNvSpPr>
          <p:nvPr/>
        </p:nvSpPr>
        <p:spPr bwMode="auto">
          <a:xfrm>
            <a:off x="5189997" y="5229200"/>
            <a:ext cx="366960" cy="410587"/>
          </a:xfrm>
          <a:prstGeom prst="upDownArrow">
            <a:avLst>
              <a:gd name="adj1" fmla="val 50000"/>
              <a:gd name="adj2" fmla="val 20000"/>
            </a:avLst>
          </a:prstGeom>
          <a:solidFill>
            <a:schemeClr val="folHlink"/>
          </a:solidFill>
          <a:ln w="9525" algn="ctr">
            <a:solidFill>
              <a:schemeClr val="tx1"/>
            </a:solidFill>
            <a:miter lim="800000"/>
            <a:headEnd/>
            <a:tailEnd/>
          </a:ln>
          <a:effectLst/>
        </p:spPr>
        <p:txBody>
          <a:bodyPr wrap="none" anchor="ctr">
            <a:spAutoFit/>
          </a:bodyPr>
          <a:lstStyle/>
          <a:p>
            <a:pPr algn="ctr"/>
            <a:endParaRPr lang="en-GB" sz="1600"/>
          </a:p>
        </p:txBody>
      </p:sp>
      <p:sp>
        <p:nvSpPr>
          <p:cNvPr id="33" name="AutoShape 46"/>
          <p:cNvSpPr>
            <a:spLocks noChangeArrowheads="1"/>
          </p:cNvSpPr>
          <p:nvPr/>
        </p:nvSpPr>
        <p:spPr bwMode="auto">
          <a:xfrm>
            <a:off x="6643552" y="5109082"/>
            <a:ext cx="366960" cy="254942"/>
          </a:xfrm>
          <a:prstGeom prst="upDownArrow">
            <a:avLst>
              <a:gd name="adj1" fmla="val 50000"/>
              <a:gd name="adj2" fmla="val 20000"/>
            </a:avLst>
          </a:prstGeom>
          <a:solidFill>
            <a:schemeClr val="folHlink"/>
          </a:solidFill>
          <a:ln w="9525" algn="ctr">
            <a:solidFill>
              <a:schemeClr val="tx1"/>
            </a:solidFill>
            <a:miter lim="800000"/>
            <a:headEnd/>
            <a:tailEnd/>
          </a:ln>
          <a:effectLst/>
        </p:spPr>
        <p:txBody>
          <a:bodyPr wrap="none" anchor="ctr">
            <a:spAutoFit/>
          </a:bodyPr>
          <a:lstStyle/>
          <a:p>
            <a:pPr algn="ctr"/>
            <a:endParaRPr lang="en-GB" sz="1600"/>
          </a:p>
        </p:txBody>
      </p:sp>
      <p:sp>
        <p:nvSpPr>
          <p:cNvPr id="65" name="Text Box 19"/>
          <p:cNvSpPr txBox="1">
            <a:spLocks noChangeArrowheads="1"/>
          </p:cNvSpPr>
          <p:nvPr/>
        </p:nvSpPr>
        <p:spPr bwMode="auto">
          <a:xfrm>
            <a:off x="6876255" y="4127846"/>
            <a:ext cx="2016225" cy="338554"/>
          </a:xfrm>
          <a:prstGeom prst="rect">
            <a:avLst/>
          </a:prstGeom>
          <a:solidFill>
            <a:srgbClr val="0070C0"/>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lgn="ctr"/>
            <a:r>
              <a:rPr lang="en-GB" sz="1600" dirty="0" smtClean="0"/>
              <a:t>xrootd</a:t>
            </a:r>
            <a:endParaRPr lang="en-GB" sz="1600" dirty="0"/>
          </a:p>
        </p:txBody>
      </p:sp>
      <p:sp>
        <p:nvSpPr>
          <p:cNvPr id="66" name="Line 41"/>
          <p:cNvSpPr>
            <a:spLocks noChangeShapeType="1"/>
          </p:cNvSpPr>
          <p:nvPr/>
        </p:nvSpPr>
        <p:spPr bwMode="auto">
          <a:xfrm flipH="1">
            <a:off x="7980339" y="2747288"/>
            <a:ext cx="160067" cy="1255747"/>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sp>
        <p:nvSpPr>
          <p:cNvPr id="34" name="Line 39"/>
          <p:cNvSpPr>
            <a:spLocks noChangeShapeType="1"/>
          </p:cNvSpPr>
          <p:nvPr/>
        </p:nvSpPr>
        <p:spPr bwMode="auto">
          <a:xfrm>
            <a:off x="7164288" y="1988840"/>
            <a:ext cx="602628" cy="1957116"/>
          </a:xfrm>
          <a:prstGeom prst="line">
            <a:avLst/>
          </a:prstGeom>
          <a:noFill/>
          <a:ln w="25400">
            <a:solidFill>
              <a:schemeClr val="tx1"/>
            </a:solidFill>
            <a:round/>
            <a:headEnd type="stealth" w="lg" len="med"/>
            <a:tailEnd type="stealth" w="lg" len="med"/>
          </a:ln>
          <a:effectLst/>
        </p:spPr>
        <p:txBody>
          <a:bodyPr wrap="square">
            <a:spAutoFit/>
          </a:bodyPr>
          <a:lstStyle/>
          <a:p>
            <a:pPr algn="ctr"/>
            <a:endParaRPr lang="en-GB" sz="1600"/>
          </a:p>
        </p:txBody>
      </p:sp>
      <p:cxnSp>
        <p:nvCxnSpPr>
          <p:cNvPr id="36" name="Straight Connector 35"/>
          <p:cNvCxnSpPr>
            <a:stCxn id="9" idx="1"/>
            <a:endCxn id="15" idx="1"/>
          </p:cNvCxnSpPr>
          <p:nvPr/>
        </p:nvCxnSpPr>
        <p:spPr>
          <a:xfrm rot="10800000" flipV="1">
            <a:off x="4159600" y="4295612"/>
            <a:ext cx="340393" cy="102643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1"/>
            <a:endCxn id="18" idx="1"/>
          </p:cNvCxnSpPr>
          <p:nvPr/>
        </p:nvCxnSpPr>
        <p:spPr>
          <a:xfrm rot="10800000" flipV="1">
            <a:off x="3511528" y="3857714"/>
            <a:ext cx="988465" cy="65895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HPSS Houston visit 9 June 2014</a:t>
            </a:r>
            <a:endParaRPr lang="de-DE"/>
          </a:p>
        </p:txBody>
      </p:sp>
      <p:sp>
        <p:nvSpPr>
          <p:cNvPr id="45" name="AutoShape 7"/>
          <p:cNvSpPr>
            <a:spLocks noChangeArrowheads="1"/>
          </p:cNvSpPr>
          <p:nvPr/>
        </p:nvSpPr>
        <p:spPr bwMode="auto">
          <a:xfrm>
            <a:off x="7668344" y="5767571"/>
            <a:ext cx="1231895" cy="422816"/>
          </a:xfrm>
          <a:prstGeom prst="can">
            <a:avLst>
              <a:gd name="adj" fmla="val 25000"/>
            </a:avLst>
          </a:prstGeom>
          <a:solidFill>
            <a:srgbClr val="0070C0"/>
          </a:solidFill>
          <a:ln w="9525">
            <a:solidFill>
              <a:schemeClr val="tx1"/>
            </a:solidFill>
            <a:round/>
            <a:headEnd/>
            <a:tailEnd/>
          </a:ln>
          <a:effectLst>
            <a:outerShdw dist="45791" dir="3378596" algn="ctr" rotWithShape="0">
              <a:schemeClr val="bg2"/>
            </a:outerShdw>
          </a:effectLst>
        </p:spPr>
        <p:txBody>
          <a:bodyPr wrap="none" anchor="ctr"/>
          <a:lstStyle/>
          <a:p>
            <a:pPr algn="ctr"/>
            <a:r>
              <a:rPr lang="en-GB" sz="1600" dirty="0"/>
              <a:t>Physical disk</a:t>
            </a:r>
          </a:p>
        </p:txBody>
      </p:sp>
      <p:sp>
        <p:nvSpPr>
          <p:cNvPr id="46" name="Rectangle 45"/>
          <p:cNvSpPr>
            <a:spLocks noChangeArrowheads="1"/>
          </p:cNvSpPr>
          <p:nvPr/>
        </p:nvSpPr>
        <p:spPr bwMode="auto">
          <a:xfrm>
            <a:off x="7662716" y="4537219"/>
            <a:ext cx="1223767" cy="445731"/>
          </a:xfrm>
          <a:prstGeom prst="rect">
            <a:avLst/>
          </a:prstGeom>
          <a:solidFill>
            <a:srgbClr val="0070C0"/>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lang="en-GB" sz="1600" dirty="0"/>
              <a:t>File </a:t>
            </a:r>
            <a:r>
              <a:rPr lang="en-GB" sz="1600" dirty="0" smtClean="0"/>
              <a:t>system</a:t>
            </a:r>
          </a:p>
          <a:p>
            <a:pPr algn="ctr"/>
            <a:r>
              <a:rPr lang="en-GB" sz="1600" dirty="0" smtClean="0"/>
              <a:t>(GPFS)</a:t>
            </a:r>
            <a:endParaRPr lang="en-GB" sz="1600" dirty="0"/>
          </a:p>
        </p:txBody>
      </p:sp>
      <p:sp>
        <p:nvSpPr>
          <p:cNvPr id="47" name="AutoShape 45"/>
          <p:cNvSpPr>
            <a:spLocks noChangeArrowheads="1"/>
          </p:cNvSpPr>
          <p:nvPr/>
        </p:nvSpPr>
        <p:spPr bwMode="auto">
          <a:xfrm>
            <a:off x="8100392" y="5182275"/>
            <a:ext cx="366960" cy="410587"/>
          </a:xfrm>
          <a:prstGeom prst="upDownArrow">
            <a:avLst>
              <a:gd name="adj1" fmla="val 50000"/>
              <a:gd name="adj2" fmla="val 20000"/>
            </a:avLst>
          </a:prstGeom>
          <a:solidFill>
            <a:schemeClr val="folHlink"/>
          </a:solidFill>
          <a:ln w="9525" algn="ctr">
            <a:solidFill>
              <a:schemeClr val="tx1"/>
            </a:solidFill>
            <a:miter lim="800000"/>
            <a:headEnd/>
            <a:tailEnd/>
          </a:ln>
          <a:effectLst/>
        </p:spPr>
        <p:txBody>
          <a:bodyPr wrap="none" anchor="ctr">
            <a:spAutoFit/>
          </a:bodyPr>
          <a:lstStyle/>
          <a:p>
            <a:pPr algn="ctr"/>
            <a:endParaRPr lang="en-GB" sz="1600"/>
          </a:p>
        </p:txBody>
      </p:sp>
    </p:spTree>
    <p:extLst>
      <p:ext uri="{BB962C8B-B14F-4D97-AF65-F5344CB8AC3E}">
        <p14:creationId xmlns:p14="http://schemas.microsoft.com/office/powerpoint/2010/main" val="87116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4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TotalTime>
  <Words>1701</Words>
  <Application>Microsoft Office PowerPoint</Application>
  <PresentationFormat>On-screen Show (4:3)</PresentationFormat>
  <Paragraphs>402</Paragraphs>
  <Slides>27</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Standarddesign</vt:lpstr>
      <vt:lpstr>Office Theme</vt:lpstr>
      <vt:lpstr>PHOTO-PAINT</vt:lpstr>
      <vt:lpstr>SCC – mission and vision</vt:lpstr>
      <vt:lpstr>PowerPoint Presentation</vt:lpstr>
      <vt:lpstr>Large Scale Data</vt:lpstr>
      <vt:lpstr>Fact sheet</vt:lpstr>
      <vt:lpstr>tape env</vt:lpstr>
      <vt:lpstr>PowerPoint Presentation</vt:lpstr>
      <vt:lpstr>PowerPoint Presentation</vt:lpstr>
      <vt:lpstr>Data (reduction) in HEP</vt:lpstr>
      <vt:lpstr>Storage in WLCG / GridKa</vt:lpstr>
      <vt:lpstr>What is dCache?</vt:lpstr>
      <vt:lpstr>dCache architecture</vt:lpstr>
      <vt:lpstr>PowerPoint Presentation</vt:lpstr>
      <vt:lpstr>LSDF Data</vt:lpstr>
      <vt:lpstr>Application: Light Sheet Microscopy</vt:lpstr>
      <vt:lpstr>Application: Ultra-Fast Tomography</vt:lpstr>
      <vt:lpstr>Connection to tape</vt:lpstr>
      <vt:lpstr>Data flow to the T1 - with dCache and SRM</vt:lpstr>
      <vt:lpstr>Archives with TSM</vt:lpstr>
      <vt:lpstr>TSS</vt:lpstr>
      <vt:lpstr>TSM staging server (TSS)</vt:lpstr>
      <vt:lpstr>Enterprise removable media manager (eRRM)</vt:lpstr>
      <vt:lpstr>eRMM architecture</vt:lpstr>
      <vt:lpstr>Other KIT customers (besides LSDF and GridKa)</vt:lpstr>
      <vt:lpstr>PowerPoint Presentation</vt:lpstr>
      <vt:lpstr>Update to Growth plans 2014 – 2016 Preliminary. Not valid until 1.8.2014</vt:lpstr>
      <vt:lpstr>HPSS Archive Project at KIT</vt:lpstr>
      <vt:lpstr>HPSS discussion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van Wezel</dc:creator>
  <cp:lastModifiedBy>Jos van Wezel</cp:lastModifiedBy>
  <cp:revision>52</cp:revision>
  <cp:lastPrinted>2014-02-13T13:58:43Z</cp:lastPrinted>
  <dcterms:created xsi:type="dcterms:W3CDTF">2014-02-13T12:19:33Z</dcterms:created>
  <dcterms:modified xsi:type="dcterms:W3CDTF">2014-06-09T18:00:36Z</dcterms:modified>
</cp:coreProperties>
</file>